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68" r:id="rId4"/>
    <p:sldId id="287" r:id="rId5"/>
    <p:sldId id="264" r:id="rId6"/>
    <p:sldId id="265" r:id="rId7"/>
    <p:sldId id="283" r:id="rId8"/>
    <p:sldId id="284" r:id="rId9"/>
    <p:sldId id="269" r:id="rId10"/>
    <p:sldId id="257" r:id="rId11"/>
    <p:sldId id="258" r:id="rId12"/>
    <p:sldId id="270" r:id="rId13"/>
    <p:sldId id="271" r:id="rId14"/>
    <p:sldId id="272" r:id="rId15"/>
    <p:sldId id="282" r:id="rId16"/>
    <p:sldId id="277" r:id="rId17"/>
    <p:sldId id="278" r:id="rId18"/>
    <p:sldId id="279" r:id="rId19"/>
    <p:sldId id="280" r:id="rId20"/>
    <p:sldId id="281" r:id="rId21"/>
    <p:sldId id="259" r:id="rId22"/>
    <p:sldId id="266" r:id="rId23"/>
    <p:sldId id="267" r:id="rId24"/>
    <p:sldId id="285" r:id="rId25"/>
    <p:sldId id="286" r:id="rId26"/>
    <p:sldId id="275" r:id="rId27"/>
    <p:sldId id="290" r:id="rId28"/>
    <p:sldId id="289" r:id="rId29"/>
    <p:sldId id="291"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a:p>
        </p:txBody>
      </p:sp>
      <p:sp>
        <p:nvSpPr>
          <p:cNvPr id="4" name="Espace réservé de la date 3"/>
          <p:cNvSpPr>
            <a:spLocks noGrp="1"/>
          </p:cNvSpPr>
          <p:nvPr>
            <p:ph type="dt" sz="half" idx="10"/>
          </p:nvPr>
        </p:nvSpPr>
        <p:spPr/>
        <p:txBody>
          <a:bodyPr/>
          <a:lstStyle/>
          <a:p>
            <a:fld id="{0DFFB138-B967-4D6B-A0E7-1A27DD685470}" type="datetimeFigureOut">
              <a:rPr lang="en-US" smtClean="0"/>
              <a:pPr/>
              <a:t>4/14/2020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0DFFB138-B967-4D6B-A0E7-1A27DD685470}" type="datetimeFigureOut">
              <a:rPr lang="en-US" smtClean="0"/>
              <a:pPr/>
              <a:t>4/14/2020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DFFB138-B967-4D6B-A0E7-1A27DD685470}" type="datetimeFigureOut">
              <a:rPr lang="en-US" smtClean="0"/>
              <a:pPr/>
              <a:t>4/14/2020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0DFFB138-B967-4D6B-A0E7-1A27DD685470}" type="datetimeFigureOut">
              <a:rPr lang="en-US" smtClean="0"/>
              <a:pPr/>
              <a:t>4/14/2020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0DFFB138-B967-4D6B-A0E7-1A27DD685470}" type="datetimeFigureOut">
              <a:rPr lang="en-US" smtClean="0"/>
              <a:pPr/>
              <a:t>4/14/2020</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e la date 2"/>
          <p:cNvSpPr>
            <a:spLocks noGrp="1"/>
          </p:cNvSpPr>
          <p:nvPr>
            <p:ph type="dt" sz="half" idx="10"/>
          </p:nvPr>
        </p:nvSpPr>
        <p:spPr/>
        <p:txBody>
          <a:bodyPr/>
          <a:lstStyle/>
          <a:p>
            <a:fld id="{0DFFB138-B967-4D6B-A0E7-1A27DD685470}" type="datetimeFigureOut">
              <a:rPr lang="en-US" smtClean="0"/>
              <a:pPr/>
              <a:t>4/14/2020</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DFFB138-B967-4D6B-A0E7-1A27DD685470}" type="datetimeFigureOut">
              <a:rPr lang="en-US" smtClean="0"/>
              <a:pPr/>
              <a:t>4/14/2020</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DFFB138-B967-4D6B-A0E7-1A27DD685470}" type="datetimeFigureOut">
              <a:rPr lang="en-US" smtClean="0"/>
              <a:pPr/>
              <a:t>4/14/2020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DFFB138-B967-4D6B-A0E7-1A27DD685470}" type="datetimeFigureOut">
              <a:rPr lang="en-US" smtClean="0"/>
              <a:pPr/>
              <a:t>4/14/2020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0DFFB138-B967-4D6B-A0E7-1A27DD685470}" type="datetimeFigureOut">
              <a:rPr lang="en-US" smtClean="0"/>
              <a:pPr/>
              <a:t>4/14/2020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0DFFB138-B967-4D6B-A0E7-1A27DD685470}" type="datetimeFigureOut">
              <a:rPr lang="en-US" smtClean="0"/>
              <a:pPr/>
              <a:t>4/14/2020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4A5DA817-5C70-4DE7-A4C1-D5E484DA574D}"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FFB138-B967-4D6B-A0E7-1A27DD685470}" type="datetimeFigureOut">
              <a:rPr lang="en-US" smtClean="0"/>
              <a:pPr/>
              <a:t>4/14/2020</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DA817-5C70-4DE7-A4C1-D5E484DA574D}"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mindfulschools.org/inspiration/mindful-reflec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fr-FR" dirty="0" err="1" smtClean="0"/>
              <a:t>Classroom</a:t>
            </a:r>
            <a:r>
              <a:rPr lang="fr-FR" dirty="0" smtClean="0"/>
              <a:t> management: </a:t>
            </a:r>
            <a:br>
              <a:rPr lang="fr-FR" dirty="0" smtClean="0"/>
            </a:br>
            <a:r>
              <a:rPr lang="en-US" dirty="0" smtClean="0"/>
              <a:t>Teacher-student relationship </a:t>
            </a:r>
            <a:br>
              <a:rPr lang="en-US" dirty="0" smtClean="0"/>
            </a:br>
            <a:r>
              <a:rPr lang="fr-FR" dirty="0" smtClean="0"/>
              <a:t> </a:t>
            </a:r>
            <a:endParaRPr lang="en-US" dirty="0"/>
          </a:p>
        </p:txBody>
      </p:sp>
      <p:sp>
        <p:nvSpPr>
          <p:cNvPr id="3" name="Sous-titre 2"/>
          <p:cNvSpPr>
            <a:spLocks noGrp="1"/>
          </p:cNvSpPr>
          <p:nvPr>
            <p:ph type="subTitle" idx="1"/>
          </p:nvPr>
        </p:nvSpPr>
        <p:spPr/>
        <p:style>
          <a:lnRef idx="2">
            <a:schemeClr val="accent1"/>
          </a:lnRef>
          <a:fillRef idx="1">
            <a:schemeClr val="lt1"/>
          </a:fillRef>
          <a:effectRef idx="0">
            <a:schemeClr val="accent1"/>
          </a:effectRef>
          <a:fontRef idx="minor">
            <a:schemeClr val="dk1"/>
          </a:fontRef>
        </p:style>
        <p:txBody>
          <a:bodyPr>
            <a:normAutofit/>
          </a:bodyPr>
          <a:lstStyle/>
          <a:p>
            <a:r>
              <a:rPr lang="en-US" dirty="0" smtClean="0"/>
              <a:t>CRMEF -Tangier                                                                 </a:t>
            </a:r>
            <a:endParaRPr lang="fr-FR" dirty="0"/>
          </a:p>
          <a:p>
            <a:r>
              <a:rPr lang="en-US" dirty="0"/>
              <a:t>The English Department </a:t>
            </a:r>
            <a:endParaRPr lang="fr-FR" dirty="0"/>
          </a:p>
          <a:p>
            <a:r>
              <a:rPr lang="fr-FR" dirty="0" smtClean="0"/>
              <a:t>Trainer: </a:t>
            </a:r>
            <a:r>
              <a:rPr lang="fr-FR" dirty="0" err="1" smtClean="0"/>
              <a:t>Rabia</a:t>
            </a:r>
            <a:r>
              <a:rPr lang="fr-FR" dirty="0" smtClean="0"/>
              <a:t> El </a:t>
            </a:r>
            <a:r>
              <a:rPr lang="fr-FR" dirty="0" err="1" smtClean="0"/>
              <a:t>Antaki</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t>Warm up: Rose-</a:t>
            </a:r>
            <a:r>
              <a:rPr lang="fr-FR" dirty="0" err="1" smtClean="0"/>
              <a:t>Thorn</a:t>
            </a:r>
            <a:r>
              <a:rPr lang="fr-FR" dirty="0" smtClean="0"/>
              <a:t>-</a:t>
            </a:r>
            <a:r>
              <a:rPr lang="fr-FR" dirty="0" err="1" smtClean="0"/>
              <a:t>Bud</a:t>
            </a:r>
            <a:r>
              <a:rPr lang="fr-FR" dirty="0" smtClean="0"/>
              <a:t> (5mn)</a:t>
            </a:r>
            <a:endParaRPr lang="en-US"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just"/>
            <a:r>
              <a:rPr lang="en-US" dirty="0"/>
              <a:t>Rose = A highlight, success, small win, or something positive that happened.</a:t>
            </a:r>
          </a:p>
          <a:p>
            <a:pPr algn="just"/>
            <a:r>
              <a:rPr lang="en-US" dirty="0"/>
              <a:t>Thorn = A challenge you experienced or something you can use more support with.</a:t>
            </a:r>
          </a:p>
          <a:p>
            <a:pPr algn="just"/>
            <a:r>
              <a:rPr lang="en-US" dirty="0"/>
              <a:t>Bud = New ideas that have blossomed or something you are looking forward to knowing more about or experiencing</a:t>
            </a:r>
            <a:r>
              <a:rPr lang="en-US" dirty="0" smtClean="0"/>
              <a:t>.</a:t>
            </a:r>
          </a:p>
          <a:p>
            <a:pPr algn="r">
              <a:buNone/>
            </a:pPr>
            <a:r>
              <a:rPr lang="fr-FR" dirty="0" smtClean="0">
                <a:hlinkClick r:id="rId2"/>
              </a:rPr>
              <a:t> </a:t>
            </a:r>
            <a:r>
              <a:rPr lang="fr-FR" sz="1800" dirty="0" smtClean="0">
                <a:hlinkClick r:id="rId2"/>
              </a:rPr>
              <a:t>https://www.mindfulschools.org/inspiration/mindful-reflection/</a:t>
            </a:r>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sz="3100" b="1" dirty="0" smtClean="0"/>
              <a:t/>
            </a:r>
            <a:br>
              <a:rPr lang="en-US" sz="3100" b="1" dirty="0" smtClean="0"/>
            </a:br>
            <a:r>
              <a:rPr lang="en-US" sz="3100" b="1" dirty="0" smtClean="0"/>
              <a:t>Reflection??? (10 </a:t>
            </a:r>
            <a:r>
              <a:rPr lang="en-US" sz="3100" b="1" dirty="0" err="1" smtClean="0"/>
              <a:t>mn</a:t>
            </a:r>
            <a:r>
              <a:rPr lang="en-US" sz="3100" b="1" dirty="0" smtClean="0"/>
              <a:t>)</a:t>
            </a:r>
            <a:endParaRPr lang="fr-FR" sz="4000"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lgn="just"/>
            <a:r>
              <a:rPr lang="en-US" dirty="0" smtClean="0"/>
              <a:t>Effective teacher-student relationships have nothing to do with the teacher's personality or even with whether the students view the teacher as a friend. Rather, the most effective teacher-student relationships are characterized by specific teacher behaviors: </a:t>
            </a:r>
            <a:r>
              <a:rPr lang="en-US" sz="3500" b="1" dirty="0" smtClean="0"/>
              <a:t>exhibiting appropriate levels of regulation;</a:t>
            </a:r>
            <a:r>
              <a:rPr lang="en-US" dirty="0" smtClean="0"/>
              <a:t> </a:t>
            </a:r>
            <a:r>
              <a:rPr lang="en-US" sz="3500" b="1" dirty="0" smtClean="0">
                <a:solidFill>
                  <a:schemeClr val="tx1"/>
                </a:solidFill>
              </a:rPr>
              <a:t>exhibiting appropriate levels of cooperation</a:t>
            </a:r>
            <a:r>
              <a:rPr lang="en-US" dirty="0" smtClean="0"/>
              <a:t>; and </a:t>
            </a:r>
            <a:r>
              <a:rPr lang="en-US" sz="3500" b="1" dirty="0" smtClean="0">
                <a:solidFill>
                  <a:schemeClr val="tx1"/>
                </a:solidFill>
              </a:rPr>
              <a:t>being aware of high-needs students.</a:t>
            </a:r>
            <a:endParaRPr lang="en-US" b="1" dirty="0" smtClean="0">
              <a:solidFill>
                <a:schemeClr val="tx1"/>
              </a:solidFill>
            </a:endParaRPr>
          </a:p>
          <a:p>
            <a:pPr algn="r">
              <a:buNone/>
            </a:pPr>
            <a:r>
              <a:rPr lang="en-US" dirty="0" err="1" smtClean="0"/>
              <a:t>Merzano</a:t>
            </a:r>
            <a:endParaRPr lang="fr-FR" dirty="0"/>
          </a:p>
        </p:txBody>
      </p:sp>
      <p:pic>
        <p:nvPicPr>
          <p:cNvPr id="4" name="Image 3" descr="Why do I need to become a Reflective Practitioner? - Sarah Jayne ..."/>
          <p:cNvPicPr/>
          <p:nvPr/>
        </p:nvPicPr>
        <p:blipFill>
          <a:blip r:embed="rId2" cstate="print"/>
          <a:srcRect/>
          <a:stretch>
            <a:fillRect/>
          </a:stretch>
        </p:blipFill>
        <p:spPr bwMode="auto">
          <a:xfrm>
            <a:off x="228600" y="304800"/>
            <a:ext cx="2133600" cy="137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Learning outcomes </a:t>
            </a:r>
            <a:endParaRPr lang="en-US" dirty="0"/>
          </a:p>
        </p:txBody>
      </p:sp>
      <p:sp>
        <p:nvSpPr>
          <p:cNvPr id="3" name="Espace réservé du contenu 2"/>
          <p:cNvSpPr>
            <a:spLocks noGrp="1"/>
          </p:cNvSpPr>
          <p:nvPr>
            <p:ph idx="1"/>
          </p:nvPr>
        </p:nvSpPr>
        <p:spPr/>
        <p:txBody>
          <a:bodyPr>
            <a:normAutofit fontScale="70000" lnSpcReduction="20000"/>
          </a:bodyPr>
          <a:lstStyle/>
          <a:p>
            <a:r>
              <a:rPr lang="fr-FR" b="1" dirty="0" smtClean="0"/>
              <a:t>By the end of </a:t>
            </a:r>
            <a:r>
              <a:rPr lang="fr-FR" b="1" dirty="0" err="1" smtClean="0"/>
              <a:t>this</a:t>
            </a:r>
            <a:r>
              <a:rPr lang="fr-FR" b="1" dirty="0" smtClean="0"/>
              <a:t> session, </a:t>
            </a:r>
            <a:r>
              <a:rPr lang="fr-FR" b="1" dirty="0" err="1" smtClean="0"/>
              <a:t>you</a:t>
            </a:r>
            <a:r>
              <a:rPr lang="fr-FR" b="1" dirty="0" smtClean="0"/>
              <a:t> </a:t>
            </a:r>
            <a:r>
              <a:rPr lang="fr-FR" b="1" dirty="0" err="1" smtClean="0"/>
              <a:t>will</a:t>
            </a:r>
            <a:r>
              <a:rPr lang="fr-FR" b="1" dirty="0" smtClean="0"/>
              <a:t> </a:t>
            </a:r>
            <a:r>
              <a:rPr lang="fr-FR" b="1" dirty="0" err="1" smtClean="0"/>
              <a:t>be</a:t>
            </a:r>
            <a:r>
              <a:rPr lang="fr-FR" b="1" dirty="0" smtClean="0"/>
              <a:t> able to</a:t>
            </a:r>
          </a:p>
          <a:p>
            <a:r>
              <a:rPr lang="fr-FR" dirty="0" err="1" smtClean="0"/>
              <a:t>Define</a:t>
            </a:r>
            <a:r>
              <a:rPr lang="fr-FR" dirty="0" smtClean="0"/>
              <a:t>  </a:t>
            </a:r>
            <a:r>
              <a:rPr lang="fr-FR" dirty="0" err="1" smtClean="0"/>
              <a:t>what</a:t>
            </a:r>
            <a:r>
              <a:rPr lang="fr-FR" dirty="0" smtClean="0"/>
              <a:t> a </a:t>
            </a:r>
            <a:r>
              <a:rPr lang="fr-FR" dirty="0" err="1" smtClean="0"/>
              <a:t>relationship</a:t>
            </a:r>
            <a:r>
              <a:rPr lang="fr-FR" dirty="0" smtClean="0"/>
              <a:t> </a:t>
            </a:r>
            <a:r>
              <a:rPr lang="fr-FR" dirty="0" err="1" smtClean="0"/>
              <a:t>is</a:t>
            </a:r>
            <a:endParaRPr lang="fr-FR" dirty="0" smtClean="0"/>
          </a:p>
          <a:p>
            <a:r>
              <a:rPr lang="fr-FR" dirty="0" err="1" smtClean="0"/>
              <a:t>Identify</a:t>
            </a:r>
            <a:r>
              <a:rPr lang="fr-FR" dirty="0" smtClean="0"/>
              <a:t> </a:t>
            </a:r>
            <a:r>
              <a:rPr lang="fr-FR" dirty="0" err="1" smtClean="0"/>
              <a:t>behaviors</a:t>
            </a:r>
            <a:r>
              <a:rPr lang="fr-FR" dirty="0" smtClean="0"/>
              <a:t> </a:t>
            </a:r>
            <a:r>
              <a:rPr lang="fr-FR" dirty="0" err="1" smtClean="0"/>
              <a:t>that</a:t>
            </a:r>
            <a:r>
              <a:rPr lang="fr-FR" dirty="0" smtClean="0"/>
              <a:t> </a:t>
            </a:r>
            <a:r>
              <a:rPr lang="fr-FR" dirty="0" err="1" smtClean="0"/>
              <a:t>might</a:t>
            </a:r>
            <a:r>
              <a:rPr lang="fr-FR" dirty="0" smtClean="0"/>
              <a:t> impact </a:t>
            </a:r>
            <a:r>
              <a:rPr lang="fr-FR" dirty="0" err="1" smtClean="0"/>
              <a:t>negatively</a:t>
            </a:r>
            <a:r>
              <a:rPr lang="fr-FR" dirty="0" smtClean="0"/>
              <a:t> the </a:t>
            </a:r>
            <a:r>
              <a:rPr lang="fr-FR" dirty="0" err="1" smtClean="0"/>
              <a:t>teacher</a:t>
            </a:r>
            <a:r>
              <a:rPr lang="fr-FR" dirty="0" smtClean="0"/>
              <a:t>-</a:t>
            </a:r>
            <a:r>
              <a:rPr lang="fr-FR" dirty="0" err="1" smtClean="0"/>
              <a:t>student</a:t>
            </a:r>
            <a:r>
              <a:rPr lang="fr-FR" dirty="0" smtClean="0"/>
              <a:t> </a:t>
            </a:r>
            <a:r>
              <a:rPr lang="fr-FR" dirty="0" err="1" smtClean="0"/>
              <a:t>relationship</a:t>
            </a:r>
            <a:endParaRPr lang="fr-FR" dirty="0" smtClean="0"/>
          </a:p>
          <a:p>
            <a:r>
              <a:rPr lang="fr-FR" dirty="0" err="1" smtClean="0"/>
              <a:t>Identify</a:t>
            </a:r>
            <a:r>
              <a:rPr lang="fr-FR" dirty="0" smtClean="0"/>
              <a:t> </a:t>
            </a:r>
            <a:r>
              <a:rPr lang="fr-FR" dirty="0" err="1" smtClean="0"/>
              <a:t>features</a:t>
            </a:r>
            <a:r>
              <a:rPr lang="fr-FR" dirty="0" smtClean="0"/>
              <a:t> of  a </a:t>
            </a:r>
            <a:r>
              <a:rPr lang="fr-FR" dirty="0" err="1" smtClean="0"/>
              <a:t>healthy</a:t>
            </a:r>
            <a:r>
              <a:rPr lang="fr-FR" dirty="0" smtClean="0"/>
              <a:t> </a:t>
            </a:r>
            <a:r>
              <a:rPr lang="fr-FR" dirty="0" err="1" smtClean="0"/>
              <a:t>teacher</a:t>
            </a:r>
            <a:r>
              <a:rPr lang="fr-FR" dirty="0" smtClean="0"/>
              <a:t>-</a:t>
            </a:r>
            <a:r>
              <a:rPr lang="fr-FR" dirty="0" err="1" smtClean="0"/>
              <a:t>student</a:t>
            </a:r>
            <a:r>
              <a:rPr lang="fr-FR" dirty="0" smtClean="0"/>
              <a:t> </a:t>
            </a:r>
            <a:r>
              <a:rPr lang="fr-FR" dirty="0" err="1" smtClean="0"/>
              <a:t>relationship</a:t>
            </a:r>
            <a:endParaRPr lang="fr-FR" dirty="0" smtClean="0"/>
          </a:p>
          <a:p>
            <a:r>
              <a:rPr lang="fr-FR" dirty="0" err="1" smtClean="0"/>
              <a:t>Construct</a:t>
            </a:r>
            <a:r>
              <a:rPr lang="fr-FR" dirty="0" smtClean="0"/>
              <a:t> </a:t>
            </a:r>
            <a:r>
              <a:rPr lang="fr-FR" dirty="0" err="1" smtClean="0"/>
              <a:t>your</a:t>
            </a:r>
            <a:r>
              <a:rPr lang="fr-FR" dirty="0" smtClean="0"/>
              <a:t> </a:t>
            </a:r>
            <a:r>
              <a:rPr lang="fr-FR" dirty="0" err="1" smtClean="0"/>
              <a:t>own</a:t>
            </a:r>
            <a:r>
              <a:rPr lang="fr-FR" dirty="0" smtClean="0"/>
              <a:t> guidelines liable to </a:t>
            </a:r>
            <a:r>
              <a:rPr lang="fr-FR" dirty="0" err="1" smtClean="0"/>
              <a:t>assist</a:t>
            </a:r>
            <a:r>
              <a:rPr lang="fr-FR" dirty="0" smtClean="0"/>
              <a:t> </a:t>
            </a:r>
            <a:r>
              <a:rPr lang="fr-FR" dirty="0" err="1" smtClean="0"/>
              <a:t>you</a:t>
            </a:r>
            <a:r>
              <a:rPr lang="fr-FR" dirty="0" smtClean="0"/>
              <a:t> in </a:t>
            </a:r>
            <a:r>
              <a:rPr lang="fr-FR" dirty="0" err="1" smtClean="0"/>
              <a:t>establishing</a:t>
            </a:r>
            <a:r>
              <a:rPr lang="fr-FR" dirty="0" smtClean="0"/>
              <a:t>  a </a:t>
            </a:r>
            <a:r>
              <a:rPr lang="fr-FR" dirty="0" err="1" smtClean="0"/>
              <a:t>successful</a:t>
            </a:r>
            <a:r>
              <a:rPr lang="fr-FR" dirty="0" smtClean="0"/>
              <a:t> </a:t>
            </a:r>
            <a:r>
              <a:rPr lang="fr-FR" dirty="0" err="1" smtClean="0"/>
              <a:t>relationship</a:t>
            </a:r>
            <a:r>
              <a:rPr lang="fr-FR" dirty="0" smtClean="0"/>
              <a:t> </a:t>
            </a:r>
            <a:r>
              <a:rPr lang="fr-FR" dirty="0" err="1" smtClean="0"/>
              <a:t>with</a:t>
            </a:r>
            <a:r>
              <a:rPr lang="fr-FR" dirty="0" smtClean="0"/>
              <a:t> </a:t>
            </a:r>
            <a:r>
              <a:rPr lang="fr-FR" dirty="0" err="1" smtClean="0"/>
              <a:t>your</a:t>
            </a:r>
            <a:r>
              <a:rPr lang="fr-FR" dirty="0" smtClean="0"/>
              <a:t> </a:t>
            </a:r>
            <a:r>
              <a:rPr lang="fr-FR" dirty="0" err="1" smtClean="0"/>
              <a:t>students</a:t>
            </a:r>
            <a:r>
              <a:rPr lang="fr-FR" dirty="0" smtClean="0"/>
              <a:t> </a:t>
            </a:r>
          </a:p>
          <a:p>
            <a:endParaRPr lang="fr-FR" dirty="0" smtClean="0"/>
          </a:p>
          <a:p>
            <a:r>
              <a:rPr lang="fr-FR" b="1" dirty="0" smtClean="0"/>
              <a:t>By the end of </a:t>
            </a:r>
            <a:r>
              <a:rPr lang="fr-FR" b="1" dirty="0" err="1" smtClean="0"/>
              <a:t>this</a:t>
            </a:r>
            <a:r>
              <a:rPr lang="fr-FR" b="1" dirty="0" smtClean="0"/>
              <a:t> session, </a:t>
            </a:r>
            <a:r>
              <a:rPr lang="fr-FR" b="1" dirty="0" err="1" smtClean="0"/>
              <a:t>you</a:t>
            </a:r>
            <a:r>
              <a:rPr lang="fr-FR" b="1" dirty="0" smtClean="0"/>
              <a:t> </a:t>
            </a:r>
            <a:r>
              <a:rPr lang="fr-FR" b="1" dirty="0" err="1" smtClean="0"/>
              <a:t>will</a:t>
            </a:r>
            <a:endParaRPr lang="fr-FR" b="1" dirty="0" smtClean="0"/>
          </a:p>
          <a:p>
            <a:r>
              <a:rPr lang="fr-FR" dirty="0" err="1" smtClean="0"/>
              <a:t>Define</a:t>
            </a:r>
            <a:r>
              <a:rPr lang="fr-FR" dirty="0" smtClean="0"/>
              <a:t> concepts           </a:t>
            </a:r>
          </a:p>
          <a:p>
            <a:r>
              <a:rPr lang="fr-FR" dirty="0" err="1" smtClean="0"/>
              <a:t>Reflect</a:t>
            </a:r>
            <a:r>
              <a:rPr lang="fr-FR" dirty="0" smtClean="0"/>
              <a:t> on </a:t>
            </a:r>
            <a:r>
              <a:rPr lang="fr-FR" dirty="0" err="1" smtClean="0"/>
              <a:t>some</a:t>
            </a:r>
            <a:r>
              <a:rPr lang="fr-FR" dirty="0" smtClean="0"/>
              <a:t> real cases</a:t>
            </a:r>
          </a:p>
          <a:p>
            <a:r>
              <a:rPr lang="fr-FR" dirty="0" err="1" smtClean="0"/>
              <a:t>Interact</a:t>
            </a:r>
            <a:r>
              <a:rPr lang="fr-FR" dirty="0" smtClean="0"/>
              <a:t>  </a:t>
            </a:r>
            <a:r>
              <a:rPr lang="fr-FR" dirty="0" err="1" smtClean="0"/>
              <a:t>synchronously</a:t>
            </a:r>
            <a:r>
              <a:rPr lang="fr-FR" dirty="0" smtClean="0"/>
              <a:t>  on Google </a:t>
            </a:r>
            <a:r>
              <a:rPr lang="fr-FR" dirty="0" err="1" smtClean="0"/>
              <a:t>classroom</a:t>
            </a:r>
            <a:r>
              <a:rPr lang="fr-FR" dirty="0" smtClean="0"/>
              <a:t> </a:t>
            </a:r>
          </a:p>
          <a:p>
            <a:r>
              <a:rPr lang="fr-FR" smtClean="0"/>
              <a:t> Exchange </a:t>
            </a:r>
            <a:r>
              <a:rPr lang="fr-FR" dirty="0" err="1" smtClean="0"/>
              <a:t>views</a:t>
            </a:r>
            <a:r>
              <a:rPr lang="fr-FR" dirty="0" smtClean="0"/>
              <a:t> about </a:t>
            </a:r>
            <a:r>
              <a:rPr lang="fr-FR" dirty="0" err="1" smtClean="0"/>
              <a:t>successful</a:t>
            </a:r>
            <a:r>
              <a:rPr lang="fr-FR" dirty="0" smtClean="0"/>
              <a:t> </a:t>
            </a:r>
            <a:r>
              <a:rPr lang="fr-FR" dirty="0" err="1" smtClean="0"/>
              <a:t>teacher</a:t>
            </a:r>
            <a:r>
              <a:rPr lang="fr-FR" dirty="0" smtClean="0"/>
              <a:t>-</a:t>
            </a:r>
            <a:r>
              <a:rPr lang="fr-FR" dirty="0" err="1" smtClean="0"/>
              <a:t>student</a:t>
            </a:r>
            <a:r>
              <a:rPr lang="fr-FR" dirty="0" smtClean="0"/>
              <a:t> </a:t>
            </a:r>
            <a:r>
              <a:rPr lang="fr-FR" dirty="0" err="1" smtClean="0"/>
              <a:t>relationships</a:t>
            </a:r>
            <a:endParaRPr lang="fr-FR"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6000" b="1" dirty="0" err="1" smtClean="0"/>
              <a:t>What</a:t>
            </a:r>
            <a:r>
              <a:rPr lang="fr-FR" sz="6000" b="1" dirty="0" smtClean="0"/>
              <a:t> </a:t>
            </a:r>
            <a:r>
              <a:rPr lang="fr-FR" sz="6000" b="1" dirty="0" err="1" smtClean="0"/>
              <a:t>is</a:t>
            </a:r>
            <a:r>
              <a:rPr lang="fr-FR" sz="6000" b="1" dirty="0" smtClean="0"/>
              <a:t> a </a:t>
            </a:r>
            <a:r>
              <a:rPr lang="fr-FR" sz="6000" b="1" dirty="0" err="1" smtClean="0"/>
              <a:t>relationship</a:t>
            </a:r>
            <a:r>
              <a:rPr lang="fr-FR" sz="6000" b="1" dirty="0" smtClean="0"/>
              <a:t>?</a:t>
            </a:r>
            <a:br>
              <a:rPr lang="fr-FR" sz="6000" b="1" dirty="0" smtClean="0"/>
            </a:br>
            <a:r>
              <a:rPr lang="fr-FR" sz="6000" b="1" dirty="0" smtClean="0"/>
              <a:t>(5mn)</a:t>
            </a:r>
            <a:endParaRPr lang="fr-FR" sz="6000" b="1"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en-US" sz="8000" dirty="0" smtClean="0"/>
              <a:t>What is a relationship?</a:t>
            </a:r>
            <a:endParaRPr lang="en-US" sz="8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err="1" smtClean="0"/>
              <a:t>Marriam</a:t>
            </a:r>
            <a:r>
              <a:rPr lang="fr-FR" dirty="0" smtClean="0"/>
              <a:t> </a:t>
            </a:r>
            <a:r>
              <a:rPr lang="fr-FR" dirty="0" err="1" smtClean="0"/>
              <a:t>webster</a:t>
            </a:r>
            <a:r>
              <a:rPr lang="fr-FR" dirty="0" smtClean="0"/>
              <a:t> </a:t>
            </a:r>
            <a:endParaRPr lang="fr-FR"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en-US" sz="4400" b="1" dirty="0" smtClean="0"/>
              <a:t>the way in which two or more people, groups, countries, etc., talk to, behave toward, and deal with each other </a:t>
            </a:r>
          </a:p>
          <a:p>
            <a:r>
              <a:rPr lang="en-US" sz="4400" b="1" dirty="0" smtClean="0"/>
              <a:t> the way in which two or more people or things are connected </a:t>
            </a: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lgn="ctr"/>
            <a:r>
              <a:rPr lang="fr-FR" sz="5400" dirty="0" err="1" smtClean="0"/>
              <a:t>What</a:t>
            </a:r>
            <a:r>
              <a:rPr lang="fr-FR" sz="5400" dirty="0" smtClean="0"/>
              <a:t> </a:t>
            </a:r>
            <a:r>
              <a:rPr lang="fr-FR" sz="5400" dirty="0" err="1" smtClean="0"/>
              <a:t>verbs</a:t>
            </a:r>
            <a:r>
              <a:rPr lang="fr-FR" sz="5400" dirty="0" smtClean="0"/>
              <a:t> </a:t>
            </a:r>
            <a:r>
              <a:rPr lang="fr-FR" sz="5400" dirty="0" err="1" smtClean="0"/>
              <a:t>could</a:t>
            </a:r>
            <a:r>
              <a:rPr lang="fr-FR" sz="5400" dirty="0" smtClean="0"/>
              <a:t> </a:t>
            </a:r>
            <a:r>
              <a:rPr lang="fr-FR" sz="5400" dirty="0" err="1" smtClean="0"/>
              <a:t>you</a:t>
            </a:r>
            <a:r>
              <a:rPr lang="fr-FR" sz="5400" dirty="0" smtClean="0"/>
              <a:t> </a:t>
            </a:r>
            <a:r>
              <a:rPr lang="fr-FR" sz="5400" dirty="0" err="1" smtClean="0"/>
              <a:t>identify</a:t>
            </a:r>
            <a:r>
              <a:rPr lang="fr-FR" sz="5400" dirty="0" smtClean="0"/>
              <a:t> </a:t>
            </a:r>
            <a:r>
              <a:rPr lang="fr-FR" sz="5400" dirty="0" err="1" smtClean="0"/>
              <a:t>from</a:t>
            </a:r>
            <a:r>
              <a:rPr lang="fr-FR" sz="5400" dirty="0" smtClean="0"/>
              <a:t> </a:t>
            </a:r>
            <a:r>
              <a:rPr lang="fr-FR" sz="5400" dirty="0" err="1" smtClean="0"/>
              <a:t>this</a:t>
            </a:r>
            <a:r>
              <a:rPr lang="fr-FR" sz="5400" dirty="0" smtClean="0"/>
              <a:t> </a:t>
            </a:r>
            <a:r>
              <a:rPr lang="fr-FR" sz="5400" dirty="0" err="1" smtClean="0"/>
              <a:t>definition</a:t>
            </a:r>
            <a:r>
              <a:rPr lang="fr-FR" sz="5400" dirty="0" smtClean="0"/>
              <a:t>? (5 mn)</a:t>
            </a:r>
          </a:p>
          <a:p>
            <a:pPr algn="ctr">
              <a:buNone/>
            </a:pPr>
            <a:r>
              <a:rPr lang="fr-FR" sz="5400"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fr-FR" dirty="0" smtClean="0"/>
              <a:t>Talk to </a:t>
            </a:r>
            <a:r>
              <a:rPr lang="fr-FR" dirty="0" err="1" smtClean="0"/>
              <a:t>each</a:t>
            </a:r>
            <a:r>
              <a:rPr lang="fr-FR" dirty="0" smtClean="0"/>
              <a:t> </a:t>
            </a:r>
            <a:r>
              <a:rPr lang="fr-FR" dirty="0" err="1" smtClean="0"/>
              <a:t>other</a:t>
            </a:r>
            <a:endParaRPr lang="fr-FR" dirty="0" smtClean="0"/>
          </a:p>
          <a:p>
            <a:r>
              <a:rPr lang="fr-FR" dirty="0" err="1" smtClean="0"/>
              <a:t>Behave</a:t>
            </a:r>
            <a:r>
              <a:rPr lang="fr-FR" dirty="0" smtClean="0"/>
              <a:t> </a:t>
            </a:r>
            <a:r>
              <a:rPr lang="fr-FR" dirty="0" err="1" smtClean="0"/>
              <a:t>towards</a:t>
            </a:r>
            <a:r>
              <a:rPr lang="fr-FR" dirty="0" smtClean="0"/>
              <a:t> </a:t>
            </a:r>
            <a:r>
              <a:rPr lang="fr-FR" dirty="0" err="1" smtClean="0"/>
              <a:t>each</a:t>
            </a:r>
            <a:r>
              <a:rPr lang="fr-FR" dirty="0" smtClean="0"/>
              <a:t> </a:t>
            </a:r>
            <a:r>
              <a:rPr lang="fr-FR" dirty="0" err="1" smtClean="0"/>
              <a:t>other</a:t>
            </a:r>
            <a:endParaRPr lang="fr-FR" dirty="0" smtClean="0"/>
          </a:p>
          <a:p>
            <a:r>
              <a:rPr lang="fr-FR" dirty="0" smtClean="0"/>
              <a:t>Deal </a:t>
            </a:r>
            <a:r>
              <a:rPr lang="fr-FR" dirty="0" err="1" smtClean="0"/>
              <a:t>with</a:t>
            </a:r>
            <a:r>
              <a:rPr lang="fr-FR" dirty="0" smtClean="0"/>
              <a:t> </a:t>
            </a:r>
            <a:r>
              <a:rPr lang="fr-FR" dirty="0" err="1" smtClean="0"/>
              <a:t>each</a:t>
            </a:r>
            <a:r>
              <a:rPr lang="fr-FR" dirty="0" smtClean="0"/>
              <a:t> </a:t>
            </a:r>
            <a:r>
              <a:rPr lang="fr-FR" dirty="0" err="1" smtClean="0"/>
              <a:t>other</a:t>
            </a:r>
            <a:r>
              <a:rPr lang="fr-FR" dirty="0" smtClean="0"/>
              <a:t> </a:t>
            </a:r>
          </a:p>
          <a:p>
            <a:r>
              <a:rPr lang="fr-FR" dirty="0" smtClean="0"/>
              <a:t>The </a:t>
            </a:r>
            <a:r>
              <a:rPr lang="fr-FR" dirty="0" err="1" smtClean="0"/>
              <a:t>way</a:t>
            </a:r>
            <a:r>
              <a:rPr lang="fr-FR" dirty="0" smtClean="0"/>
              <a:t> to </a:t>
            </a:r>
            <a:r>
              <a:rPr lang="fr-FR" dirty="0" err="1" smtClean="0"/>
              <a:t>connect</a:t>
            </a:r>
            <a:r>
              <a:rPr lang="fr-FR" dirty="0" smtClean="0"/>
              <a:t> to </a:t>
            </a:r>
            <a:r>
              <a:rPr lang="fr-FR" dirty="0" err="1" smtClean="0"/>
              <a:t>each</a:t>
            </a:r>
            <a:r>
              <a:rPr lang="fr-FR" dirty="0" smtClean="0"/>
              <a:t> </a:t>
            </a:r>
            <a:r>
              <a:rPr lang="fr-FR" dirty="0" err="1" smtClean="0"/>
              <a:t>other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6000" dirty="0" err="1" smtClean="0"/>
              <a:t>What</a:t>
            </a:r>
            <a:r>
              <a:rPr lang="fr-FR" sz="6000" dirty="0" smtClean="0"/>
              <a:t> </a:t>
            </a:r>
            <a:r>
              <a:rPr lang="fr-FR" sz="6000" dirty="0" err="1" smtClean="0"/>
              <a:t>can</a:t>
            </a:r>
            <a:r>
              <a:rPr lang="fr-FR" sz="6000" dirty="0" smtClean="0"/>
              <a:t> cause a </a:t>
            </a:r>
            <a:r>
              <a:rPr lang="fr-FR" sz="6000" dirty="0" err="1" smtClean="0"/>
              <a:t>teacher</a:t>
            </a:r>
            <a:r>
              <a:rPr lang="fr-FR" sz="6000" dirty="0" smtClean="0"/>
              <a:t>-</a:t>
            </a:r>
            <a:r>
              <a:rPr lang="fr-FR" sz="6000" dirty="0" err="1" smtClean="0"/>
              <a:t>student</a:t>
            </a:r>
            <a:r>
              <a:rPr lang="fr-FR" sz="6000" dirty="0" smtClean="0"/>
              <a:t> Relationship breakdown? (5mn) </a:t>
            </a:r>
            <a:endParaRPr lang="fr-FR"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fr-FR" sz="5400" dirty="0" err="1" smtClean="0"/>
              <a:t>What</a:t>
            </a:r>
            <a:r>
              <a:rPr lang="fr-FR" sz="5400" dirty="0" smtClean="0"/>
              <a:t> </a:t>
            </a:r>
            <a:r>
              <a:rPr lang="fr-FR" sz="5400" dirty="0" err="1" smtClean="0"/>
              <a:t>can</a:t>
            </a:r>
            <a:r>
              <a:rPr lang="fr-FR" sz="5400" dirty="0" smtClean="0"/>
              <a:t> cause a </a:t>
            </a:r>
            <a:r>
              <a:rPr lang="fr-FR" sz="5400" dirty="0" err="1" smtClean="0"/>
              <a:t>teacher</a:t>
            </a:r>
            <a:r>
              <a:rPr lang="fr-FR" sz="5400" dirty="0" smtClean="0"/>
              <a:t>-</a:t>
            </a:r>
            <a:r>
              <a:rPr lang="fr-FR" sz="5400" dirty="0" err="1" smtClean="0"/>
              <a:t>student</a:t>
            </a:r>
            <a:r>
              <a:rPr lang="fr-FR" sz="5400" dirty="0" smtClean="0"/>
              <a:t> Relationship breakdown? (5mn)</a:t>
            </a:r>
            <a:endParaRPr lang="en-US" sz="5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Case study 1 (10 </a:t>
            </a:r>
            <a:r>
              <a:rPr lang="en-US" dirty="0" err="1" smtClean="0"/>
              <a:t>mn</a:t>
            </a:r>
            <a:r>
              <a:rPr lang="en-US" dirty="0" smtClean="0"/>
              <a:t>)</a:t>
            </a:r>
            <a:endParaRPr lang="en-US"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just"/>
            <a:r>
              <a:rPr lang="en-US" sz="4400" dirty="0" smtClean="0"/>
              <a:t>I had that teacher in primary school in whose class we could not move. We were stuck to our desks and we did whatever she told us to do. If anyone did not, she would punish them. </a:t>
            </a:r>
            <a:endParaRPr lang="en-US" sz="4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Case study</a:t>
            </a:r>
            <a:r>
              <a:rPr lang="en-US" dirty="0"/>
              <a:t> </a:t>
            </a:r>
            <a:r>
              <a:rPr lang="en-US" dirty="0" smtClean="0"/>
              <a:t>2 (10 </a:t>
            </a:r>
            <a:r>
              <a:rPr lang="en-US" dirty="0" err="1" smtClean="0"/>
              <a:t>mn</a:t>
            </a:r>
            <a:r>
              <a:rPr lang="en-US" dirty="0" smtClean="0"/>
              <a:t>)</a:t>
            </a:r>
            <a:endParaRPr lang="en-US"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lgn="just"/>
            <a:r>
              <a:rPr lang="en-US" dirty="0" smtClean="0"/>
              <a:t>My French teacher usually told me that I had a low level compared to my classmates. Before the exam, she used to tell me that If I could have 10/20 , that would be great. So I never had a better mark than 10. and when I needed help, she told me that things were too hard for me to grasp.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5400" b="1" dirty="0" smtClean="0"/>
              <a:t>Case study 3</a:t>
            </a:r>
            <a:r>
              <a:rPr lang="en-US" sz="5400" dirty="0" smtClean="0"/>
              <a:t> (10 </a:t>
            </a:r>
            <a:r>
              <a:rPr lang="en-US" sz="5400" dirty="0" err="1" smtClean="0"/>
              <a:t>mn</a:t>
            </a:r>
            <a:r>
              <a:rPr lang="en-US" sz="5400" dirty="0" smtClean="0"/>
              <a:t>)</a:t>
            </a:r>
            <a:r>
              <a:rPr lang="en-US" sz="5400" b="1" dirty="0" smtClean="0"/>
              <a:t> </a:t>
            </a:r>
            <a:endParaRPr lang="en-US" sz="5400" b="1"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Autofit/>
          </a:bodyPr>
          <a:lstStyle/>
          <a:p>
            <a:pPr algn="just"/>
            <a:r>
              <a:rPr lang="en-US" sz="4400" dirty="0" smtClean="0"/>
              <a:t>This was my 9</a:t>
            </a:r>
            <a:r>
              <a:rPr lang="en-US" sz="4400" baseline="30000" dirty="0" smtClean="0"/>
              <a:t>th</a:t>
            </a:r>
            <a:r>
              <a:rPr lang="en-US" sz="4400" dirty="0" smtClean="0"/>
              <a:t> grade teacher. He was too friendly and really familiar. He  considered us as peers and used to give us too much latitude.  He was also very lenient</a:t>
            </a:r>
            <a:endParaRPr lang="en-US" sz="4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5400" b="1" dirty="0" smtClean="0"/>
              <a:t>Case study 4</a:t>
            </a:r>
            <a:r>
              <a:rPr lang="en-US" sz="5400" dirty="0" smtClean="0"/>
              <a:t> (10 </a:t>
            </a:r>
            <a:r>
              <a:rPr lang="en-US" sz="5400" dirty="0" err="1" smtClean="0"/>
              <a:t>mn</a:t>
            </a:r>
            <a:r>
              <a:rPr lang="en-US" sz="5400" dirty="0" smtClean="0"/>
              <a:t>)</a:t>
            </a:r>
            <a:r>
              <a:rPr lang="en-US" sz="5400" b="1" dirty="0" smtClean="0"/>
              <a:t> </a:t>
            </a:r>
            <a:endParaRPr lang="en-US" sz="5400" b="1"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Autofit/>
          </a:bodyPr>
          <a:lstStyle/>
          <a:p>
            <a:pPr algn="just">
              <a:lnSpc>
                <a:spcPct val="200000"/>
              </a:lnSpc>
            </a:pPr>
            <a:r>
              <a:rPr lang="en-US" dirty="0" smtClean="0"/>
              <a:t> I had a teacher in high school who did not show any interest in whether I pass or fail my examinations.  So, I did not show any interest myself in the subject.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5400" b="1" dirty="0" smtClean="0"/>
              <a:t>Case study 5</a:t>
            </a:r>
            <a:r>
              <a:rPr lang="en-US" sz="5400" dirty="0" smtClean="0"/>
              <a:t> (10 </a:t>
            </a:r>
            <a:r>
              <a:rPr lang="en-US" sz="5400" dirty="0" err="1" smtClean="0"/>
              <a:t>mn</a:t>
            </a:r>
            <a:r>
              <a:rPr lang="en-US" sz="5400" dirty="0" smtClean="0"/>
              <a:t>)</a:t>
            </a:r>
            <a:r>
              <a:rPr lang="en-US" sz="5400" b="1" dirty="0" smtClean="0"/>
              <a:t> </a:t>
            </a:r>
            <a:endParaRPr lang="en-US" sz="5400" b="1"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Autofit/>
          </a:bodyPr>
          <a:lstStyle/>
          <a:p>
            <a:pPr algn="just"/>
            <a:r>
              <a:rPr lang="en-US" sz="3600" dirty="0" smtClean="0"/>
              <a:t>One of my male teachers had a weird behavior with one of my friends. He usually told her she was beautiful and never penalized her for a homework she did not do while he behaved differently with us. </a:t>
            </a:r>
          </a:p>
          <a:p>
            <a:pPr algn="just">
              <a:buNone/>
            </a:pPr>
            <a:r>
              <a:rPr lang="en-US" sz="3600" dirty="0" smtClean="0"/>
              <a:t>    I learned later that he was fired from school. </a:t>
            </a:r>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endParaRPr lang="fr-FR"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buNone/>
            </a:pPr>
            <a:endParaRPr lang="en-US" dirty="0" smtClean="0"/>
          </a:p>
          <a:p>
            <a:pPr algn="ctr"/>
            <a:r>
              <a:rPr lang="en-US" sz="5400" dirty="0" smtClean="0"/>
              <a:t>Behaviors Inappropriate to the Teacher-Learner Relationship</a:t>
            </a:r>
            <a:endParaRPr lang="fr-FR" sz="5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dirty="0"/>
          </a:p>
        </p:txBody>
      </p:sp>
      <p:sp>
        <p:nvSpPr>
          <p:cNvPr id="3" name="Espace réservé du contenu 2"/>
          <p:cNvSpPr>
            <a:spLocks noGrp="1"/>
          </p:cNvSpPr>
          <p:nvPr>
            <p:ph sz="half" idx="1"/>
          </p:nvPr>
        </p:nvSpPr>
        <p:spPr/>
        <p:txBody>
          <a:bodyPr/>
          <a:lstStyle/>
          <a:p>
            <a:pPr>
              <a:buNone/>
            </a:pPr>
            <a:r>
              <a:rPr lang="en-US" b="1" dirty="0" smtClean="0"/>
              <a:t> </a:t>
            </a:r>
          </a:p>
          <a:p>
            <a:endParaRPr lang="en-US" dirty="0"/>
          </a:p>
        </p:txBody>
      </p:sp>
      <p:sp>
        <p:nvSpPr>
          <p:cNvPr id="7" name="Espace réservé du contenu 6"/>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lstStyle/>
          <a:p>
            <a:endParaRPr lang="en-US" b="1" dirty="0" smtClean="0"/>
          </a:p>
          <a:p>
            <a:r>
              <a:rPr lang="en-US" b="1" dirty="0" smtClean="0"/>
              <a:t>Behaviors which demonstrate disrespect for others or lack of professionalism in interpersonal conduct</a:t>
            </a:r>
            <a:endParaRPr lang="en-US" dirty="0"/>
          </a:p>
        </p:txBody>
      </p:sp>
      <p:pic>
        <p:nvPicPr>
          <p:cNvPr id="8" name="Espace réservé du contenu 4" descr="Simply Saying No"/>
          <p:cNvPicPr>
            <a:picLocks/>
          </p:cNvPicPr>
          <p:nvPr/>
        </p:nvPicPr>
        <p:blipFill>
          <a:blip r:embed="rId2" cstate="print"/>
          <a:srcRect/>
          <a:stretch>
            <a:fillRect/>
          </a:stretch>
        </p:blipFill>
        <p:spPr bwMode="auto">
          <a:xfrm>
            <a:off x="457200" y="2512774"/>
            <a:ext cx="4038600" cy="2700814"/>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dirty="0"/>
          </a:p>
        </p:txBody>
      </p:sp>
      <p:sp>
        <p:nvSpPr>
          <p:cNvPr id="4" name="Espace réservé du contenu 3"/>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endParaRPr lang="en-US" b="1" dirty="0" smtClean="0"/>
          </a:p>
          <a:p>
            <a:endParaRPr lang="en-US" b="1" dirty="0"/>
          </a:p>
          <a:p>
            <a:r>
              <a:rPr lang="en-US" b="1" dirty="0" smtClean="0"/>
              <a:t>unwanted physical contact (e.g. hitting, slapping, kicking, pushing) or the threat of the same</a:t>
            </a:r>
          </a:p>
          <a:p>
            <a:r>
              <a:rPr lang="en-US" b="1" dirty="0" smtClean="0"/>
              <a:t>loss of personal civility including shouting, personal attacks or insults, displays of temper (such as throwing objects);</a:t>
            </a:r>
          </a:p>
          <a:p>
            <a:endParaRPr lang="en-US" b="1" dirty="0" smtClean="0"/>
          </a:p>
          <a:p>
            <a:endParaRPr lang="en-US" b="1" dirty="0" smtClean="0"/>
          </a:p>
          <a:p>
            <a:endParaRPr lang="en-US" dirty="0"/>
          </a:p>
        </p:txBody>
      </p:sp>
      <p:pic>
        <p:nvPicPr>
          <p:cNvPr id="5" name="Espace réservé du contenu 4" descr="Simply Saying No"/>
          <p:cNvPicPr>
            <a:picLocks noGrp="1"/>
          </p:cNvPicPr>
          <p:nvPr>
            <p:ph sz="half" idx="1"/>
          </p:nvPr>
        </p:nvPicPr>
        <p:blipFill>
          <a:blip r:embed="rId2" cstate="print"/>
          <a:srcRect/>
          <a:stretch>
            <a:fillRect/>
          </a:stretch>
        </p:blipFill>
        <p:spPr bwMode="auto">
          <a:xfrm>
            <a:off x="457200" y="2512774"/>
            <a:ext cx="4038600" cy="2700814"/>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4" name="Espace réservé du contenu 3"/>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lgn="just"/>
            <a:r>
              <a:rPr lang="en-US" b="1" dirty="0" smtClean="0"/>
              <a:t>sexual harassment (including romantic relationships between teachers and learners in which the teacher has authority over the learner’s academic progress) or harassment based on age, gender, race, ethnicity, national origin, religion, disability or sexual orientation</a:t>
            </a:r>
          </a:p>
          <a:p>
            <a:endParaRPr lang="en-US" dirty="0"/>
          </a:p>
        </p:txBody>
      </p:sp>
      <p:pic>
        <p:nvPicPr>
          <p:cNvPr id="5" name="Espace réservé du contenu 4" descr="Simply Saying No"/>
          <p:cNvPicPr>
            <a:picLocks noGrp="1"/>
          </p:cNvPicPr>
          <p:nvPr>
            <p:ph sz="half" idx="1"/>
          </p:nvPr>
        </p:nvPicPr>
        <p:blipFill>
          <a:blip r:embed="rId2" cstate="print"/>
          <a:srcRect/>
          <a:stretch>
            <a:fillRect/>
          </a:stretch>
        </p:blipFill>
        <p:spPr bwMode="auto">
          <a:xfrm>
            <a:off x="457200" y="2512774"/>
            <a:ext cx="4038600" cy="2700814"/>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4" name="Espace réservé du contenu 3"/>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lstStyle/>
          <a:p>
            <a:endParaRPr lang="en-US" b="1" dirty="0" smtClean="0"/>
          </a:p>
          <a:p>
            <a:r>
              <a:rPr lang="en-US" b="1" dirty="0" smtClean="0"/>
              <a:t>requests for others to perform inappropriate personal errands unrelated to the didactic or  investigational, situation at hand</a:t>
            </a:r>
            <a:endParaRPr lang="en-US" dirty="0"/>
          </a:p>
        </p:txBody>
      </p:sp>
      <p:pic>
        <p:nvPicPr>
          <p:cNvPr id="5" name="Espace réservé du contenu 4" descr="Simply Saying No"/>
          <p:cNvPicPr>
            <a:picLocks noGrp="1"/>
          </p:cNvPicPr>
          <p:nvPr>
            <p:ph sz="half" idx="1"/>
          </p:nvPr>
        </p:nvPicPr>
        <p:blipFill>
          <a:blip r:embed="rId2" cstate="print"/>
          <a:srcRect/>
          <a:stretch>
            <a:fillRect/>
          </a:stretch>
        </p:blipFill>
        <p:spPr bwMode="auto">
          <a:xfrm>
            <a:off x="457200" y="2512774"/>
            <a:ext cx="4038600" cy="2700814"/>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4" name="Espace réservé du contenu 3"/>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lstStyle/>
          <a:p>
            <a:endParaRPr lang="en-US" b="1" dirty="0" smtClean="0"/>
          </a:p>
          <a:p>
            <a:r>
              <a:rPr lang="en-US" b="1" dirty="0" smtClean="0"/>
              <a:t>grading/evaluation on factors unrelated to performance, effort, or level of achievement.</a:t>
            </a:r>
          </a:p>
          <a:p>
            <a:endParaRPr lang="en-US" dirty="0"/>
          </a:p>
        </p:txBody>
      </p:sp>
      <p:pic>
        <p:nvPicPr>
          <p:cNvPr id="5" name="Espace réservé du contenu 4" descr="Simply Saying No"/>
          <p:cNvPicPr>
            <a:picLocks noGrp="1"/>
          </p:cNvPicPr>
          <p:nvPr>
            <p:ph sz="half" idx="1"/>
          </p:nvPr>
        </p:nvPicPr>
        <p:blipFill>
          <a:blip r:embed="rId2" cstate="print"/>
          <a:srcRect/>
          <a:stretch>
            <a:fillRect/>
          </a:stretch>
        </p:blipFill>
        <p:spPr bwMode="auto">
          <a:xfrm>
            <a:off x="457200" y="2512774"/>
            <a:ext cx="4038600" cy="2700814"/>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3600" dirty="0" smtClean="0"/>
              <a:t>What other characteristics would accentuate teacher-student breakdown ?</a:t>
            </a:r>
            <a:endParaRPr lang="en-US" sz="3600"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r>
              <a:rPr lang="en-US" sz="3800" b="1" dirty="0" smtClean="0"/>
              <a:t>Unfriendly</a:t>
            </a:r>
            <a:endParaRPr lang="fr-FR" sz="3800" dirty="0" smtClean="0"/>
          </a:p>
          <a:p>
            <a:r>
              <a:rPr lang="en-US" sz="3800" b="1" dirty="0" smtClean="0"/>
              <a:t>Too friendly</a:t>
            </a:r>
            <a:endParaRPr lang="fr-FR" sz="3800" dirty="0" smtClean="0"/>
          </a:p>
          <a:p>
            <a:r>
              <a:rPr lang="en-US" sz="3800" b="1" dirty="0" smtClean="0"/>
              <a:t>Unhelpful</a:t>
            </a:r>
            <a:endParaRPr lang="fr-FR" sz="3800" dirty="0" smtClean="0"/>
          </a:p>
          <a:p>
            <a:r>
              <a:rPr lang="en-US" sz="3800" b="1" dirty="0" smtClean="0"/>
              <a:t>A bully</a:t>
            </a:r>
            <a:endParaRPr lang="fr-FR" sz="3800" dirty="0" smtClean="0"/>
          </a:p>
          <a:p>
            <a:r>
              <a:rPr lang="en-US" sz="3800" b="1" dirty="0" smtClean="0"/>
              <a:t>Unfair</a:t>
            </a:r>
            <a:endParaRPr lang="fr-FR" sz="3800" dirty="0" smtClean="0"/>
          </a:p>
          <a:p>
            <a:r>
              <a:rPr lang="en-US" sz="3800" b="1" dirty="0" smtClean="0"/>
              <a:t>Immoral</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457200" y="1554163"/>
            <a:ext cx="8458200" cy="4525962"/>
          </a:xfrm>
        </p:spPr>
        <p:style>
          <a:lnRef idx="2">
            <a:schemeClr val="accent1"/>
          </a:lnRef>
          <a:fillRef idx="1">
            <a:schemeClr val="lt1"/>
          </a:fillRef>
          <a:effectRef idx="0">
            <a:schemeClr val="accent1"/>
          </a:effectRef>
          <a:fontRef idx="minor">
            <a:schemeClr val="dk1"/>
          </a:fontRef>
        </p:style>
        <p:txBody>
          <a:bodyPr/>
          <a:lstStyle/>
          <a:p>
            <a:endParaRPr lang="fr-FR" b="1" dirty="0" smtClean="0"/>
          </a:p>
          <a:p>
            <a:endParaRPr lang="fr-FR" b="1" dirty="0" smtClean="0"/>
          </a:p>
          <a:p>
            <a:r>
              <a:rPr lang="fr-FR" sz="6000" b="1" dirty="0" err="1" smtClean="0"/>
              <a:t>What</a:t>
            </a:r>
            <a:r>
              <a:rPr lang="fr-FR" sz="6000" b="1" dirty="0" smtClean="0"/>
              <a:t> </a:t>
            </a:r>
            <a:r>
              <a:rPr lang="fr-FR" sz="6000" b="1" dirty="0" err="1" smtClean="0"/>
              <a:t>elements</a:t>
            </a:r>
            <a:r>
              <a:rPr lang="fr-FR" sz="6000" b="1" dirty="0" smtClean="0"/>
              <a:t> </a:t>
            </a:r>
            <a:r>
              <a:rPr lang="fr-FR" sz="6000" b="1" dirty="0" err="1" smtClean="0"/>
              <a:t>constitute</a:t>
            </a:r>
            <a:r>
              <a:rPr lang="fr-FR" sz="6000" b="1" dirty="0" smtClean="0"/>
              <a:t> a </a:t>
            </a:r>
            <a:r>
              <a:rPr lang="fr-FR" sz="6000" b="1" dirty="0" err="1" smtClean="0"/>
              <a:t>successful</a:t>
            </a:r>
            <a:r>
              <a:rPr lang="fr-FR" sz="6000" b="1" dirty="0" smtClean="0"/>
              <a:t> </a:t>
            </a:r>
            <a:r>
              <a:rPr lang="fr-FR" sz="6000" b="1" dirty="0" err="1" smtClean="0"/>
              <a:t>relationship</a:t>
            </a:r>
            <a:r>
              <a:rPr lang="fr-FR" sz="6000" b="1" dirty="0" smtClean="0"/>
              <a:t>?</a:t>
            </a:r>
            <a:endParaRPr lang="fr-FR" sz="60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descr="http://www.spiritualcircle.org/wp-content/uploads/2014/07/healthy_relationship_chart.gif"/>
          <p:cNvPicPr>
            <a:picLocks noGrp="1"/>
          </p:cNvPicPr>
          <p:nvPr>
            <p:ph idx="1"/>
          </p:nvPr>
        </p:nvPicPr>
        <p:blipFill>
          <a:blip r:embed="rId2" cstate="print"/>
          <a:srcRect/>
          <a:stretch>
            <a:fillRect/>
          </a:stretch>
        </p:blipFill>
        <p:spPr bwMode="auto">
          <a:xfrm>
            <a:off x="2495550" y="1726406"/>
            <a:ext cx="4305300" cy="4181475"/>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pic>
        <p:nvPicPr>
          <p:cNvPr id="4" name="Espace réservé du contenu 3" descr="http://captassociates.com/blog/wp-content/uploads/2012/11/Sound-house3.jpg"/>
          <p:cNvPicPr>
            <a:picLocks noGrp="1"/>
          </p:cNvPicPr>
          <p:nvPr>
            <p:ph idx="1"/>
          </p:nvPr>
        </p:nvPicPr>
        <p:blipFill>
          <a:blip r:embed="rId2" cstate="print"/>
          <a:srcRect/>
          <a:stretch>
            <a:fillRect/>
          </a:stretch>
        </p:blipFill>
        <p:spPr bwMode="auto">
          <a:xfrm>
            <a:off x="533400" y="304800"/>
            <a:ext cx="8229600" cy="6324600"/>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t>Impacts of a healthy relationship between teachers and students </a:t>
            </a:r>
            <a:endParaRPr lang="en-US" dirty="0"/>
          </a:p>
        </p:txBody>
      </p:sp>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r>
              <a:rPr lang="en-US" dirty="0" smtClean="0"/>
              <a:t>It has an impact on how a student’s performance is </a:t>
            </a:r>
          </a:p>
          <a:p>
            <a:r>
              <a:rPr lang="en-US" dirty="0" smtClean="0"/>
              <a:t>Students are more willing to learn when they like and respect their teachers </a:t>
            </a:r>
          </a:p>
          <a:p>
            <a:r>
              <a:rPr lang="en-US" dirty="0" smtClean="0"/>
              <a:t>Teachers have more job satisfaction and feelings of contentment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endParaRPr lang="fr-FR" dirty="0"/>
          </a:p>
        </p:txBody>
      </p:sp>
      <p:sp>
        <p:nvSpPr>
          <p:cNvPr id="6" name="Espace réservé du texte 5"/>
          <p:cNvSpPr>
            <a:spLocks noGrp="1"/>
          </p:cNvSpPr>
          <p:nvPr>
            <p:ph sz="half" idx="1"/>
          </p:nvPr>
        </p:nvSpPr>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buNone/>
            </a:pPr>
            <a:endParaRPr lang="fr-FR" sz="6600" b="1" dirty="0" smtClean="0"/>
          </a:p>
          <a:p>
            <a:pPr>
              <a:buNone/>
            </a:pPr>
            <a:r>
              <a:rPr lang="fr-FR" sz="6600" b="1" dirty="0" err="1" smtClean="0"/>
              <a:t>Homework</a:t>
            </a:r>
            <a:r>
              <a:rPr lang="fr-FR" sz="6600" b="1" dirty="0" smtClean="0"/>
              <a:t> </a:t>
            </a:r>
          </a:p>
        </p:txBody>
      </p:sp>
      <p:sp>
        <p:nvSpPr>
          <p:cNvPr id="8" name="Espace réservé du texte 7"/>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a:bodyPr>
          <a:lstStyle/>
          <a:p>
            <a:endParaRPr lang="fr-FR" dirty="0" smtClean="0"/>
          </a:p>
          <a:p>
            <a:pPr algn="just"/>
            <a:r>
              <a:rPr lang="fr-FR" sz="4000" b="1" dirty="0" err="1"/>
              <a:t>P</a:t>
            </a:r>
            <a:r>
              <a:rPr lang="fr-FR" sz="4000" b="1" dirty="0" err="1" smtClean="0"/>
              <a:t>rovide</a:t>
            </a:r>
            <a:r>
              <a:rPr lang="fr-FR" sz="4000" b="1" dirty="0" smtClean="0"/>
              <a:t> 6 guidelines for an </a:t>
            </a:r>
            <a:r>
              <a:rPr lang="fr-FR" sz="4000" b="1" dirty="0" err="1" smtClean="0"/>
              <a:t>appropriate</a:t>
            </a:r>
            <a:r>
              <a:rPr lang="fr-FR" sz="4000" b="1" dirty="0" smtClean="0"/>
              <a:t> </a:t>
            </a:r>
            <a:r>
              <a:rPr lang="fr-FR" sz="4000" b="1" dirty="0" err="1" smtClean="0"/>
              <a:t>conduct</a:t>
            </a:r>
            <a:r>
              <a:rPr lang="fr-FR" sz="4000" b="1" dirty="0" smtClean="0"/>
              <a:t> in a </a:t>
            </a:r>
            <a:r>
              <a:rPr lang="fr-FR" sz="4000" b="1" dirty="0" err="1" smtClean="0"/>
              <a:t>teacher</a:t>
            </a:r>
            <a:r>
              <a:rPr lang="fr-FR" sz="4000" b="1" dirty="0" smtClean="0"/>
              <a:t>-</a:t>
            </a:r>
            <a:r>
              <a:rPr lang="fr-FR" sz="4000" b="1" dirty="0" err="1" smtClean="0"/>
              <a:t>student</a:t>
            </a:r>
            <a:r>
              <a:rPr lang="fr-FR" sz="4000" b="1" dirty="0" smtClean="0"/>
              <a:t> </a:t>
            </a:r>
            <a:r>
              <a:rPr lang="fr-FR" sz="4000" b="1" dirty="0" err="1" smtClean="0"/>
              <a:t>relationship</a:t>
            </a:r>
            <a:endParaRPr lang="fr-FR" sz="40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smtClean="0"/>
              <a:t>Homework submitted by </a:t>
            </a:r>
            <a:r>
              <a:rPr lang="en-US" dirty="0" err="1" smtClean="0"/>
              <a:t>Jihane</a:t>
            </a:r>
            <a:r>
              <a:rPr lang="en-US" dirty="0" smtClean="0"/>
              <a:t> </a:t>
            </a:r>
            <a:r>
              <a:rPr lang="en-US" dirty="0" err="1" smtClean="0"/>
              <a:t>Fericha</a:t>
            </a:r>
            <a:r>
              <a:rPr lang="en-US" dirty="0" smtClean="0"/>
              <a:t>.  CRMEF Tangier </a:t>
            </a:r>
            <a:endParaRPr lang="en-US" dirty="0"/>
          </a:p>
        </p:txBody>
      </p:sp>
      <p:sp>
        <p:nvSpPr>
          <p:cNvPr id="6" name="Espace réservé du contenu 5"/>
          <p:cNvSpPr>
            <a:spLocks noGrp="1"/>
          </p:cNvSpPr>
          <p:nvPr>
            <p:ph sz="half" idx="1"/>
          </p:nvPr>
        </p:nvSpPr>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lvl="0" algn="just"/>
            <a:r>
              <a:rPr lang="en-US" b="1" u="sng" dirty="0" smtClean="0"/>
              <a:t>Be fair.</a:t>
            </a:r>
            <a:r>
              <a:rPr lang="en-US" dirty="0" smtClean="0"/>
              <a:t> Treat all students in the same way and give each students what he/she really deserves because students are very intelligent and they may notice when the teacher is favoring or treating differently some students. </a:t>
            </a:r>
            <a:endParaRPr lang="fr-FR" dirty="0" smtClean="0"/>
          </a:p>
          <a:p>
            <a:endParaRPr lang="en-US" dirty="0"/>
          </a:p>
        </p:txBody>
      </p:sp>
      <p:sp>
        <p:nvSpPr>
          <p:cNvPr id="7" name="Espace réservé du contenu 6"/>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lvl="0" algn="just"/>
            <a:r>
              <a:rPr lang="en-US" b="1" u="sng" dirty="0" smtClean="0"/>
              <a:t>Be consistent and professional</a:t>
            </a:r>
            <a:r>
              <a:rPr lang="en-US" u="sng" dirty="0" smtClean="0"/>
              <a:t>.</a:t>
            </a:r>
            <a:r>
              <a:rPr lang="en-US" dirty="0" smtClean="0"/>
              <a:t> A teacher should build a strong relationship with his/her students and be close to them, at the same time he/she should set limits starting from day one. He/she should build his/her image as a confident teacher worthy of respect and attention. </a:t>
            </a:r>
            <a:endParaRPr lang="fr-FR" dirty="0" smtClean="0"/>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2800" dirty="0" smtClean="0"/>
              <a:t>Homework submitted by </a:t>
            </a:r>
            <a:r>
              <a:rPr lang="en-US" sz="2800" dirty="0" err="1" smtClean="0"/>
              <a:t>Jihane</a:t>
            </a:r>
            <a:r>
              <a:rPr lang="en-US" sz="2800" dirty="0" smtClean="0"/>
              <a:t> </a:t>
            </a:r>
            <a:r>
              <a:rPr lang="en-US" sz="2800" dirty="0" err="1" smtClean="0"/>
              <a:t>FerichaHomework</a:t>
            </a:r>
            <a:r>
              <a:rPr lang="en-US" sz="2800" dirty="0" smtClean="0"/>
              <a:t> submitted by </a:t>
            </a:r>
            <a:r>
              <a:rPr lang="en-US" sz="2800" dirty="0" err="1" smtClean="0"/>
              <a:t>Jihane</a:t>
            </a:r>
            <a:r>
              <a:rPr lang="en-US" sz="2800" dirty="0" smtClean="0"/>
              <a:t> </a:t>
            </a:r>
            <a:r>
              <a:rPr lang="en-US" sz="2800" dirty="0" err="1" smtClean="0"/>
              <a:t>Fericha</a:t>
            </a:r>
            <a:r>
              <a:rPr lang="en-US" sz="2800" dirty="0" smtClean="0"/>
              <a:t>.  CRMEF Tangier </a:t>
            </a:r>
            <a:endParaRPr lang="en-US" sz="2800" dirty="0"/>
          </a:p>
        </p:txBody>
      </p:sp>
      <p:sp>
        <p:nvSpPr>
          <p:cNvPr id="3" name="Espace réservé du contenu 2"/>
          <p:cNvSpPr>
            <a:spLocks noGrp="1"/>
          </p:cNvSpPr>
          <p:nvPr>
            <p:ph sz="half" idx="1"/>
          </p:nvPr>
        </p:nvSpPr>
        <p:spPr/>
        <p:style>
          <a:lnRef idx="2">
            <a:schemeClr val="accent1"/>
          </a:lnRef>
          <a:fillRef idx="1">
            <a:schemeClr val="lt1"/>
          </a:fillRef>
          <a:effectRef idx="0">
            <a:schemeClr val="accent1"/>
          </a:effectRef>
          <a:fontRef idx="minor">
            <a:schemeClr val="dk1"/>
          </a:fontRef>
        </p:style>
        <p:txBody>
          <a:bodyPr>
            <a:normAutofit fontScale="62500" lnSpcReduction="20000"/>
          </a:bodyPr>
          <a:lstStyle/>
          <a:p>
            <a:pPr lvl="0" algn="just"/>
            <a:r>
              <a:rPr lang="en-US" sz="3400" b="1" u="sng" dirty="0" smtClean="0"/>
              <a:t>Be a role model.</a:t>
            </a:r>
            <a:r>
              <a:rPr lang="en-US" sz="3400" dirty="0" smtClean="0"/>
              <a:t> Behave wisely in the classroom and choose the appropriate manner to treat your students in order to get mutual respect. Never let your students see you frustrated or out of control and make them feel proud of you and happy for having such a great teacher. Some teachers really can have a positive impact on their students and those students may consider their teacher as a motivator and cultivate an ambition to study and become like them. </a:t>
            </a:r>
            <a:endParaRPr lang="fr-FR" sz="3400" dirty="0" smtClean="0"/>
          </a:p>
          <a:p>
            <a:endParaRPr lang="en-US" dirty="0"/>
          </a:p>
        </p:txBody>
      </p:sp>
      <p:sp>
        <p:nvSpPr>
          <p:cNvPr id="4" name="Espace réservé du contenu 3"/>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fontScale="62500" lnSpcReduction="20000"/>
          </a:bodyPr>
          <a:lstStyle/>
          <a:p>
            <a:pPr lvl="0" algn="just"/>
            <a:r>
              <a:rPr lang="en-US" sz="3800" b="1" u="sng" dirty="0" smtClean="0"/>
              <a:t>Be passionate and patient.</a:t>
            </a:r>
            <a:r>
              <a:rPr lang="en-US" sz="3800" dirty="0" smtClean="0"/>
              <a:t> Teach your students with passion and always be updated to avoid routine. The variation of methods and techniques will make students more interested in the subject. Giving students a good impression from the beginning may help in avoiding some disruptive behaviors and problems which can prevent students’ progress.</a:t>
            </a:r>
            <a:endParaRPr lang="fr-FR" sz="3800"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2800" dirty="0" smtClean="0"/>
              <a:t>Homework submitted by </a:t>
            </a:r>
            <a:r>
              <a:rPr lang="en-US" sz="2800" dirty="0" err="1" smtClean="0"/>
              <a:t>Jihane</a:t>
            </a:r>
            <a:r>
              <a:rPr lang="en-US" sz="2800" dirty="0" smtClean="0"/>
              <a:t> </a:t>
            </a:r>
            <a:r>
              <a:rPr lang="en-US" sz="2800" dirty="0" err="1" smtClean="0"/>
              <a:t>FerichaHomework</a:t>
            </a:r>
            <a:r>
              <a:rPr lang="en-US" sz="2800" dirty="0" smtClean="0"/>
              <a:t> submitted by </a:t>
            </a:r>
            <a:r>
              <a:rPr lang="en-US" sz="2800" dirty="0" err="1" smtClean="0"/>
              <a:t>Jihane</a:t>
            </a:r>
            <a:r>
              <a:rPr lang="en-US" sz="2800" dirty="0" smtClean="0"/>
              <a:t> </a:t>
            </a:r>
            <a:r>
              <a:rPr lang="en-US" sz="2800" dirty="0" err="1" smtClean="0"/>
              <a:t>Fericha</a:t>
            </a:r>
            <a:r>
              <a:rPr lang="en-US" sz="2800" dirty="0" smtClean="0"/>
              <a:t>.  CRMEF Tangier </a:t>
            </a:r>
            <a:endParaRPr lang="en-US" sz="2800" dirty="0"/>
          </a:p>
        </p:txBody>
      </p:sp>
      <p:sp>
        <p:nvSpPr>
          <p:cNvPr id="3" name="Espace réservé du contenu 2"/>
          <p:cNvSpPr>
            <a:spLocks noGrp="1"/>
          </p:cNvSpPr>
          <p:nvPr>
            <p:ph sz="half" idx="1"/>
          </p:nvPr>
        </p:nvSpPr>
        <p:spPr/>
        <p:style>
          <a:lnRef idx="2">
            <a:schemeClr val="accent1"/>
          </a:lnRef>
          <a:fillRef idx="1">
            <a:schemeClr val="lt1"/>
          </a:fillRef>
          <a:effectRef idx="0">
            <a:schemeClr val="accent1"/>
          </a:effectRef>
          <a:fontRef idx="minor">
            <a:schemeClr val="dk1"/>
          </a:fontRef>
        </p:style>
        <p:txBody>
          <a:bodyPr>
            <a:normAutofit fontScale="32500" lnSpcReduction="20000"/>
          </a:bodyPr>
          <a:lstStyle/>
          <a:p>
            <a:pPr lvl="0" algn="just"/>
            <a:r>
              <a:rPr lang="en-US" sz="5500" b="1" u="sng" dirty="0" smtClean="0"/>
              <a:t>Let your students know that you love them and care about them.</a:t>
            </a:r>
            <a:r>
              <a:rPr lang="en-US" sz="5500" dirty="0" smtClean="0"/>
              <a:t> Make students feel that you are a hard worker and all what you do is for their benefit. Students recognize the teacher who is doing his best and the teacher who is just wasting time. Demonstration of love is to show your students that you enjoy your work while teaching them. For example being on time, making learning fun, engaging student, all this has a positive impact on SS. Do not become so burned out teacher to the point of that you ignoring your students and becoming an inhuman person because students need you and they may come to ask for advice if they are close to you and trust you</a:t>
            </a:r>
            <a:r>
              <a:rPr lang="en-US" sz="4900" dirty="0" smtClean="0"/>
              <a:t>.</a:t>
            </a:r>
            <a:endParaRPr lang="fr-FR" sz="4900" dirty="0" smtClean="0"/>
          </a:p>
          <a:p>
            <a:endParaRPr lang="en-US" dirty="0"/>
          </a:p>
        </p:txBody>
      </p:sp>
      <p:sp>
        <p:nvSpPr>
          <p:cNvPr id="4" name="Espace réservé du contenu 3"/>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fontScale="32500" lnSpcReduction="20000"/>
          </a:bodyPr>
          <a:lstStyle/>
          <a:p>
            <a:pPr lvl="0" algn="just"/>
            <a:r>
              <a:rPr lang="en-US" sz="6700" b="1" u="sng" dirty="0" smtClean="0"/>
              <a:t>Always open the floor for communication.</a:t>
            </a:r>
            <a:r>
              <a:rPr lang="en-US" sz="6700" dirty="0" smtClean="0"/>
              <a:t> By communicating you can discover what your students’ needs are. Communication is an opportunity to discuss, give and receive feedback in order to find solutions for things that make us both teachers and students unsatisfied. Therefore, this will help you as a teacher to build a good rapport with your students.</a:t>
            </a:r>
            <a:endParaRPr lang="fr-FR" sz="6700"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1125</Words>
  <Application>Microsoft Office PowerPoint</Application>
  <PresentationFormat>Affichage à l'écran (4:3)</PresentationFormat>
  <Paragraphs>90</Paragraphs>
  <Slides>29</Slides>
  <Notes>0</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Thème Office</vt:lpstr>
      <vt:lpstr>Classroom management:  Teacher-student relationship   </vt:lpstr>
      <vt:lpstr>Warm up: Rose-Thorn-Bud (5mn)</vt:lpstr>
      <vt:lpstr> Reflection??? (10 mn)</vt:lpstr>
      <vt:lpstr>Learning outcomes </vt:lpstr>
      <vt:lpstr>       What is a relationship? (5mn)</vt:lpstr>
      <vt:lpstr>Marriam webster </vt:lpstr>
      <vt:lpstr>Diapositive 7</vt:lpstr>
      <vt:lpstr>Diapositive 8</vt:lpstr>
      <vt:lpstr>          What can cause a teacher-student Relationship breakdown? (5mn) </vt:lpstr>
      <vt:lpstr>Case study 1 (10 mn)</vt:lpstr>
      <vt:lpstr>Case study 2 (10 mn)</vt:lpstr>
      <vt:lpstr>Case study 3 (10 mn) </vt:lpstr>
      <vt:lpstr>Case study 4 (10 mn) </vt:lpstr>
      <vt:lpstr>Case study 5 (10 mn) </vt:lpstr>
      <vt:lpstr>Diapositive 15</vt:lpstr>
      <vt:lpstr>Diapositive 16</vt:lpstr>
      <vt:lpstr>Diapositive 17</vt:lpstr>
      <vt:lpstr>Diapositive 18</vt:lpstr>
      <vt:lpstr>Diapositive 19</vt:lpstr>
      <vt:lpstr>Diapositive 20</vt:lpstr>
      <vt:lpstr>What other characteristics would accentuate teacher-student breakdown ?</vt:lpstr>
      <vt:lpstr>Diapositive 22</vt:lpstr>
      <vt:lpstr>Diapositive 23</vt:lpstr>
      <vt:lpstr>Diapositive 24</vt:lpstr>
      <vt:lpstr>Impacts of a healthy relationship between teachers and students </vt:lpstr>
      <vt:lpstr>Diapositive 26</vt:lpstr>
      <vt:lpstr>Homework submitted by Jihane Fericha.  CRMEF Tangier </vt:lpstr>
      <vt:lpstr>Homework submitted by Jihane FerichaHomework submitted by Jihane Fericha.  CRMEF Tangier </vt:lpstr>
      <vt:lpstr>Homework submitted by Jihane FerichaHomework submitted by Jihane Fericha.  CRMEF Tangier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management</dc:title>
  <dc:creator>NoteBook</dc:creator>
  <cp:lastModifiedBy>NoteBook</cp:lastModifiedBy>
  <cp:revision>29</cp:revision>
  <dcterms:created xsi:type="dcterms:W3CDTF">2020-04-06T10:58:38Z</dcterms:created>
  <dcterms:modified xsi:type="dcterms:W3CDTF">2020-04-14T17:43:00Z</dcterms:modified>
</cp:coreProperties>
</file>