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70" r:id="rId6"/>
    <p:sldId id="268" r:id="rId7"/>
    <p:sldId id="260" r:id="rId8"/>
    <p:sldId id="259" r:id="rId9"/>
    <p:sldId id="271" r:id="rId10"/>
    <p:sldId id="273" r:id="rId11"/>
    <p:sldId id="272" r:id="rId12"/>
    <p:sldId id="274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E8547-4567-41FA-BE5A-0DA955E3F609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CE634-3755-4E68-82D9-711D76888684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ean_Piaget" TargetMode="External"/><Relationship Id="rId2" Type="http://schemas.openxmlformats.org/officeDocument/2006/relationships/hyperlink" Target="https://en.wikipedia.org/wiki/John_Dewe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Lev_Vygotsky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err="1" smtClean="0"/>
              <a:t>Managing</a:t>
            </a:r>
            <a:r>
              <a:rPr lang="fr-FR" dirty="0" smtClean="0"/>
              <a:t> a </a:t>
            </a:r>
            <a:r>
              <a:rPr lang="fr-FR" dirty="0" err="1" smtClean="0"/>
              <a:t>teaching</a:t>
            </a:r>
            <a:r>
              <a:rPr lang="fr-FR" dirty="0" smtClean="0"/>
              <a:t>-</a:t>
            </a:r>
            <a:r>
              <a:rPr lang="fr-FR" dirty="0" err="1" smtClean="0"/>
              <a:t>learning</a:t>
            </a:r>
            <a:r>
              <a:rPr lang="fr-FR" dirty="0" smtClean="0"/>
              <a:t> situation </a:t>
            </a:r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4000" b="1" dirty="0" err="1" smtClean="0">
                <a:solidFill>
                  <a:schemeClr val="tx1"/>
                </a:solidFill>
              </a:rPr>
              <a:t>Learner</a:t>
            </a:r>
            <a:r>
              <a:rPr lang="fr-FR" sz="4000" b="1" dirty="0" smtClean="0">
                <a:solidFill>
                  <a:schemeClr val="tx1"/>
                </a:solidFill>
              </a:rPr>
              <a:t>-</a:t>
            </a:r>
            <a:r>
              <a:rPr lang="fr-FR" sz="4000" b="1" dirty="0" err="1" smtClean="0">
                <a:solidFill>
                  <a:schemeClr val="tx1"/>
                </a:solidFill>
              </a:rPr>
              <a:t>centeredness</a:t>
            </a:r>
            <a:r>
              <a:rPr lang="fr-FR" sz="4000" b="1" dirty="0" smtClean="0">
                <a:solidFill>
                  <a:schemeClr val="tx1"/>
                </a:solidFill>
              </a:rPr>
              <a:t>, </a:t>
            </a:r>
            <a:r>
              <a:rPr lang="fr-FR" sz="4000" b="1" dirty="0" err="1" smtClean="0">
                <a:solidFill>
                  <a:schemeClr val="tx1"/>
                </a:solidFill>
              </a:rPr>
              <a:t>Groupings</a:t>
            </a:r>
            <a:r>
              <a:rPr lang="fr-FR" sz="4000" b="1" dirty="0" smtClean="0">
                <a:solidFill>
                  <a:schemeClr val="tx1"/>
                </a:solidFill>
              </a:rPr>
              <a:t> and interaction patterns 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19400" y="48768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 smtClean="0"/>
              <a:t>CRMEF -Tangier                                                                 </a:t>
            </a:r>
            <a:endParaRPr lang="fr-FR" sz="2000" b="1" dirty="0" smtClean="0"/>
          </a:p>
          <a:p>
            <a:pPr algn="ctr"/>
            <a:r>
              <a:rPr lang="en-US" sz="2000" b="1" dirty="0" smtClean="0"/>
              <a:t>The English Department </a:t>
            </a:r>
            <a:endParaRPr lang="fr-FR" sz="2000" b="1" dirty="0" smtClean="0"/>
          </a:p>
          <a:p>
            <a:pPr algn="ctr"/>
            <a:r>
              <a:rPr lang="fr-FR" sz="2000" b="1" dirty="0" smtClean="0"/>
              <a:t>Trainer: </a:t>
            </a:r>
            <a:r>
              <a:rPr lang="fr-FR" sz="2000" b="1" dirty="0" err="1" smtClean="0"/>
              <a:t>Rabia</a:t>
            </a:r>
            <a:r>
              <a:rPr lang="fr-FR" sz="2000" b="1" dirty="0" smtClean="0"/>
              <a:t> El </a:t>
            </a:r>
            <a:r>
              <a:rPr lang="fr-FR" sz="2000" b="1" dirty="0" err="1" smtClean="0"/>
              <a:t>Antaki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/>
              <a:t>Learning </a:t>
            </a:r>
            <a:r>
              <a:rPr lang="fr-FR" b="1" dirty="0" err="1" smtClean="0"/>
              <a:t>outcomes</a:t>
            </a:r>
            <a:r>
              <a:rPr lang="fr-FR" b="1" dirty="0" smtClean="0"/>
              <a:t> 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fr-FR" dirty="0" smtClean="0"/>
              <a:t>By the end of </a:t>
            </a:r>
            <a:r>
              <a:rPr lang="fr-FR" dirty="0" err="1" smtClean="0"/>
              <a:t>this</a:t>
            </a:r>
            <a:r>
              <a:rPr lang="fr-FR" dirty="0" smtClean="0"/>
              <a:t> session; </a:t>
            </a:r>
            <a:r>
              <a:rPr lang="fr-FR" dirty="0" err="1" smtClean="0"/>
              <a:t>you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endParaRPr lang="fr-FR" dirty="0" smtClean="0"/>
          </a:p>
          <a:p>
            <a:r>
              <a:rPr lang="fr-FR" dirty="0" err="1" smtClean="0"/>
              <a:t>Learn</a:t>
            </a:r>
            <a:r>
              <a:rPr lang="fr-FR" dirty="0" smtClean="0"/>
              <a:t> the shift in the </a:t>
            </a:r>
            <a:r>
              <a:rPr lang="fr-FR" dirty="0" err="1" smtClean="0"/>
              <a:t>teaching</a:t>
            </a:r>
            <a:r>
              <a:rPr lang="fr-FR" dirty="0" smtClean="0"/>
              <a:t>-</a:t>
            </a:r>
            <a:r>
              <a:rPr lang="fr-FR" dirty="0" err="1" smtClean="0"/>
              <a:t>learning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endParaRPr lang="fr-FR" dirty="0" smtClean="0"/>
          </a:p>
          <a:p>
            <a:r>
              <a:rPr lang="fr-FR" dirty="0" err="1" smtClean="0"/>
              <a:t>Learn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groupings</a:t>
            </a:r>
            <a:r>
              <a:rPr lang="fr-FR" dirty="0" smtClean="0"/>
              <a:t> and interaction patterns</a:t>
            </a:r>
          </a:p>
          <a:p>
            <a:r>
              <a:rPr lang="fr-FR" dirty="0" err="1" smtClean="0"/>
              <a:t>Provide</a:t>
            </a:r>
            <a:r>
              <a:rPr lang="fr-FR" dirty="0" smtClean="0"/>
              <a:t> 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activities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allign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each</a:t>
            </a:r>
            <a:r>
              <a:rPr lang="fr-FR" dirty="0" smtClean="0"/>
              <a:t> pattern</a:t>
            </a:r>
          </a:p>
          <a:p>
            <a:r>
              <a:rPr lang="fr-FR" dirty="0" err="1" smtClean="0"/>
              <a:t>Identify</a:t>
            </a:r>
            <a:r>
              <a:rPr lang="fr-FR" dirty="0" smtClean="0"/>
              <a:t> </a:t>
            </a:r>
            <a:r>
              <a:rPr lang="fr-FR" dirty="0" err="1" smtClean="0"/>
              <a:t>advantages</a:t>
            </a:r>
            <a:r>
              <a:rPr lang="fr-FR" dirty="0" smtClean="0"/>
              <a:t> and </a:t>
            </a:r>
            <a:r>
              <a:rPr lang="fr-FR" dirty="0" err="1" smtClean="0"/>
              <a:t>disadvantages</a:t>
            </a:r>
            <a:r>
              <a:rPr lang="fr-FR" dirty="0" smtClean="0"/>
              <a:t> of interaction patterns 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 teacher-centered approach?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For centuries, </a:t>
            </a:r>
            <a:r>
              <a:rPr lang="fr-FR" dirty="0" err="1" smtClean="0"/>
              <a:t>learners</a:t>
            </a:r>
            <a:r>
              <a:rPr lang="fr-FR" dirty="0" smtClean="0"/>
              <a:t> have been </a:t>
            </a:r>
            <a:r>
              <a:rPr lang="fr-FR" dirty="0" err="1" smtClean="0"/>
              <a:t>subject</a:t>
            </a:r>
            <a:r>
              <a:rPr lang="fr-FR" dirty="0" smtClean="0"/>
              <a:t> to a </a:t>
            </a:r>
            <a:r>
              <a:rPr lang="en-US" dirty="0" smtClean="0"/>
              <a:t>teacher-centered</a:t>
            </a:r>
            <a:r>
              <a:rPr lang="fr-FR" dirty="0" smtClean="0"/>
              <a:t> </a:t>
            </a:r>
            <a:r>
              <a:rPr lang="fr-FR" dirty="0" err="1" smtClean="0"/>
              <a:t>approach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mainly</a:t>
            </a:r>
            <a:r>
              <a:rPr lang="fr-FR" dirty="0" smtClean="0"/>
              <a:t> </a:t>
            </a:r>
            <a:r>
              <a:rPr lang="fr-FR" dirty="0" err="1" smtClean="0"/>
              <a:t>characterized</a:t>
            </a:r>
            <a:r>
              <a:rPr lang="fr-FR" dirty="0" smtClean="0"/>
              <a:t> by</a:t>
            </a:r>
            <a:endParaRPr lang="en-US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811213" lvl="1" indent="-457200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MY" dirty="0" smtClean="0"/>
              <a:t>Hierarchy</a:t>
            </a:r>
            <a:r>
              <a:rPr lang="en-MY" dirty="0"/>
              <a:t>, </a:t>
            </a:r>
          </a:p>
          <a:p>
            <a:pPr marL="811213" lvl="1" indent="-457200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MY" dirty="0"/>
              <a:t>authority, </a:t>
            </a:r>
          </a:p>
          <a:p>
            <a:pPr marL="811213" lvl="1" indent="-457200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MY" dirty="0"/>
              <a:t>transmission, </a:t>
            </a:r>
          </a:p>
          <a:p>
            <a:pPr marL="811213" lvl="1" indent="-457200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MY" dirty="0"/>
              <a:t>memorisation           </a:t>
            </a:r>
          </a:p>
          <a:p>
            <a:pPr marL="811213" lvl="1" indent="-457200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MY" dirty="0"/>
              <a:t>rote learning</a:t>
            </a:r>
          </a:p>
          <a:p>
            <a:pPr marL="811213" lvl="1" indent="-457200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en-MY" dirty="0"/>
              <a:t>Direct instruction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MY" b="1" dirty="0" smtClean="0"/>
              <a:t>Direct instruction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MY" dirty="0" smtClean="0"/>
              <a:t>Teacher being actively engaged in bringing the content of the lesson to the whole class (</a:t>
            </a:r>
            <a:r>
              <a:rPr lang="en-MY" dirty="0" err="1" smtClean="0"/>
              <a:t>Muijs</a:t>
            </a:r>
            <a:r>
              <a:rPr lang="en-MY" dirty="0" smtClean="0"/>
              <a:t> and Reynolds, 2011)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fr-FR" dirty="0" err="1" smtClean="0"/>
              <a:t>However</a:t>
            </a:r>
            <a:r>
              <a:rPr lang="fr-FR" dirty="0" smtClean="0"/>
              <a:t>, a </a:t>
            </a:r>
            <a:r>
              <a:rPr lang="fr-FR" dirty="0" err="1" smtClean="0"/>
              <a:t>substantial</a:t>
            </a:r>
            <a:r>
              <a:rPr lang="fr-FR" dirty="0" smtClean="0"/>
              <a:t> shift of the center of instruction  has </a:t>
            </a:r>
            <a:r>
              <a:rPr lang="fr-FR" dirty="0" err="1" smtClean="0"/>
              <a:t>occured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works</a:t>
            </a:r>
            <a:r>
              <a:rPr lang="fr-FR" dirty="0" smtClean="0"/>
              <a:t> of </a:t>
            </a:r>
            <a:r>
              <a:rPr lang="fr-FR" dirty="0" err="1" smtClean="0"/>
              <a:t>some</a:t>
            </a:r>
            <a:r>
              <a:rPr lang="fr-FR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heorists </a:t>
            </a:r>
            <a:r>
              <a:rPr lang="en-US" dirty="0"/>
              <a:t>like </a:t>
            </a:r>
            <a:r>
              <a:rPr lang="en-US" b="1" dirty="0">
                <a:hlinkClick r:id="rId2" tooltip="John Dewey"/>
              </a:rPr>
              <a:t>John Dewey</a:t>
            </a:r>
            <a:r>
              <a:rPr lang="en-US" b="1" dirty="0"/>
              <a:t>, </a:t>
            </a:r>
            <a:r>
              <a:rPr lang="en-US" b="1" dirty="0">
                <a:hlinkClick r:id="rId3" tooltip="Jean Piaget"/>
              </a:rPr>
              <a:t>Jean Piaget</a:t>
            </a:r>
            <a:r>
              <a:rPr lang="en-US" b="1" dirty="0"/>
              <a:t> and </a:t>
            </a:r>
            <a:r>
              <a:rPr lang="en-US" b="1" dirty="0">
                <a:hlinkClick r:id="rId4" tooltip="Lev Vygotsky"/>
              </a:rPr>
              <a:t>Lev </a:t>
            </a:r>
            <a:r>
              <a:rPr lang="en-US" b="1" dirty="0" err="1">
                <a:hlinkClick r:id="rId4" tooltip="Lev Vygotsky"/>
              </a:rPr>
              <a:t>Vygotsky</a:t>
            </a:r>
            <a:r>
              <a:rPr lang="en-US" b="1" dirty="0" smtClean="0"/>
              <a:t>, </a:t>
            </a:r>
            <a:r>
              <a:rPr lang="en-US" dirty="0" smtClean="0"/>
              <a:t>who focused the learner as the main agent in the teaching-learning process.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n-US" altLang="en-US" sz="4000" b="1" dirty="0" smtClean="0"/>
              <a:t>the </a:t>
            </a:r>
            <a:r>
              <a:rPr lang="en-US" altLang="en-US" sz="4000" b="1" dirty="0" err="1" smtClean="0"/>
              <a:t>progressivist</a:t>
            </a:r>
            <a:r>
              <a:rPr lang="en-US" altLang="en-US" sz="4000" b="1" dirty="0" smtClean="0"/>
              <a:t> revolution</a:t>
            </a:r>
            <a:endParaRPr lang="en-GB" altLang="en-US" sz="4000" b="1" dirty="0" smtClean="0"/>
          </a:p>
        </p:txBody>
      </p:sp>
      <p:pic>
        <p:nvPicPr>
          <p:cNvPr id="21507" name="Picture 8" descr="school and socie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7175" y="3095625"/>
            <a:ext cx="2286000" cy="35020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1508" name="Picture 9" descr="deweyJ"/>
          <p:cNvPicPr>
            <a:picLocks noChangeAspect="1" noChangeArrowheads="1"/>
          </p:cNvPicPr>
          <p:nvPr/>
        </p:nvPicPr>
        <p:blipFill>
          <a:blip r:embed="rId3" cstate="print">
            <a:lum bright="8000" contrast="10000"/>
          </a:blip>
          <a:srcRect/>
          <a:stretch>
            <a:fillRect/>
          </a:stretch>
        </p:blipFill>
        <p:spPr bwMode="auto">
          <a:xfrm>
            <a:off x="179388" y="1468438"/>
            <a:ext cx="2516187" cy="39766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1509" name="Text Box 11"/>
          <p:cNvSpPr txBox="1">
            <a:spLocks noChangeArrowheads="1"/>
          </p:cNvSpPr>
          <p:nvPr/>
        </p:nvSpPr>
        <p:spPr bwMode="auto">
          <a:xfrm>
            <a:off x="547688" y="5535613"/>
            <a:ext cx="18637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en-US" sz="2400">
                <a:solidFill>
                  <a:schemeClr val="tx2"/>
                </a:solidFill>
              </a:rPr>
              <a:t>John Dewey</a:t>
            </a:r>
          </a:p>
          <a:p>
            <a:pPr algn="ctr"/>
            <a:r>
              <a:rPr lang="en-US" altLang="en-US" sz="2400">
                <a:solidFill>
                  <a:schemeClr val="tx2"/>
                </a:solidFill>
              </a:rPr>
              <a:t>1859-1952</a:t>
            </a:r>
            <a:endParaRPr lang="en-GB" altLang="en-US" sz="2400">
              <a:solidFill>
                <a:schemeClr val="tx2"/>
              </a:solidFill>
            </a:endParaRPr>
          </a:p>
        </p:txBody>
      </p:sp>
      <p:sp>
        <p:nvSpPr>
          <p:cNvPr id="21510" name="Text Box 12"/>
          <p:cNvSpPr txBox="1">
            <a:spLocks noChangeArrowheads="1"/>
          </p:cNvSpPr>
          <p:nvPr/>
        </p:nvSpPr>
        <p:spPr bwMode="auto">
          <a:xfrm>
            <a:off x="2916238" y="1341438"/>
            <a:ext cx="597693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GB" altLang="en-US" sz="3000" dirty="0"/>
              <a:t>“Now the change which is coming into our education is the shifting of the </a:t>
            </a:r>
            <a:r>
              <a:rPr lang="en-GB" altLang="en-US" sz="3000" dirty="0" err="1"/>
              <a:t>center</a:t>
            </a:r>
            <a:r>
              <a:rPr lang="en-GB" altLang="en-US" sz="3000" dirty="0"/>
              <a:t> of gravity... the child</a:t>
            </a:r>
            <a:r>
              <a:rPr lang="en-GB" altLang="en-US" sz="3000" dirty="0">
                <a:solidFill>
                  <a:srgbClr val="DFFFFF"/>
                </a:solidFill>
              </a:rPr>
              <a:t/>
            </a:r>
            <a:br>
              <a:rPr lang="en-GB" altLang="en-US" sz="3000" dirty="0">
                <a:solidFill>
                  <a:srgbClr val="DFFFFF"/>
                </a:solidFill>
              </a:rPr>
            </a:br>
            <a:endParaRPr lang="en-GB" altLang="en-US" sz="3000" dirty="0">
              <a:solidFill>
                <a:srgbClr val="DFFFFF"/>
              </a:solidFill>
            </a:endParaRPr>
          </a:p>
        </p:txBody>
      </p:sp>
      <p:sp>
        <p:nvSpPr>
          <p:cNvPr id="21511" name="Text Box 13"/>
          <p:cNvSpPr txBox="1">
            <a:spLocks noChangeArrowheads="1"/>
          </p:cNvSpPr>
          <p:nvPr/>
        </p:nvSpPr>
        <p:spPr bwMode="auto">
          <a:xfrm>
            <a:off x="2916238" y="2800350"/>
            <a:ext cx="338455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GB" altLang="en-US" sz="3000" dirty="0"/>
              <a:t>becomes the sun about which the appliances of education revolve; he is the </a:t>
            </a:r>
            <a:r>
              <a:rPr lang="en-GB" altLang="en-US" sz="3000" dirty="0" err="1"/>
              <a:t>center</a:t>
            </a:r>
            <a:r>
              <a:rPr lang="en-GB" altLang="en-US" sz="3000" dirty="0"/>
              <a:t> about which they are organized.”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2000" b="1" dirty="0" smtClean="0"/>
              <a:t>The </a:t>
            </a:r>
            <a:r>
              <a:rPr lang="en-US" sz="2000" b="1" dirty="0" smtClean="0"/>
              <a:t>amount</a:t>
            </a:r>
            <a:r>
              <a:rPr lang="fr-FR" sz="2000" b="1" dirty="0" smtClean="0"/>
              <a:t> of  </a:t>
            </a:r>
            <a:r>
              <a:rPr lang="fr-FR" sz="2000" b="1" dirty="0" err="1" smtClean="0"/>
              <a:t>learning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is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believed</a:t>
            </a:r>
            <a:r>
              <a:rPr lang="fr-FR" sz="2000" b="1" dirty="0" smtClean="0"/>
              <a:t> to </a:t>
            </a:r>
            <a:r>
              <a:rPr lang="fr-FR" sz="2000" b="1" dirty="0" err="1" smtClean="0"/>
              <a:t>be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intimately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related</a:t>
            </a:r>
            <a:r>
              <a:rPr lang="fr-FR" sz="2000" b="1" dirty="0" smtClean="0"/>
              <a:t> to the </a:t>
            </a:r>
            <a:r>
              <a:rPr lang="fr-FR" sz="2000" b="1" dirty="0" err="1" smtClean="0"/>
              <a:t>way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used</a:t>
            </a:r>
            <a:r>
              <a:rPr lang="fr-FR" sz="2000" b="1" dirty="0" smtClean="0"/>
              <a:t> in instruction as the </a:t>
            </a:r>
            <a:r>
              <a:rPr lang="fr-FR" sz="2000" b="1" dirty="0" err="1" smtClean="0"/>
              <a:t>following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pyramid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demonstrates</a:t>
            </a:r>
            <a:r>
              <a:rPr lang="fr-FR" sz="2000" b="1" dirty="0" smtClean="0"/>
              <a:t> </a:t>
            </a:r>
            <a:endParaRPr lang="en-US" sz="2000" b="1" dirty="0"/>
          </a:p>
        </p:txBody>
      </p:sp>
      <p:pic>
        <p:nvPicPr>
          <p:cNvPr id="4" name="Espace réservé du contenu 3" descr="learning_pyrami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24000"/>
            <a:ext cx="8305800" cy="5105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Espace réservé du contenu 3" descr="Student centered learning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752600"/>
            <a:ext cx="4495800" cy="4495799"/>
          </a:xfrm>
        </p:spPr>
      </p:pic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1595021"/>
            <a:ext cx="4343400" cy="40934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In direct instruction or a </a:t>
            </a:r>
            <a:r>
              <a:rPr lang="fr-FR" sz="2000" dirty="0" err="1" smtClean="0"/>
              <a:t>teacher</a:t>
            </a:r>
            <a:r>
              <a:rPr lang="fr-FR" sz="2000" dirty="0" smtClean="0"/>
              <a:t>-</a:t>
            </a:r>
            <a:r>
              <a:rPr lang="fr-FR" sz="2000" dirty="0" err="1" smtClean="0"/>
              <a:t>centered</a:t>
            </a:r>
            <a:r>
              <a:rPr lang="fr-FR" sz="2000" dirty="0" smtClean="0"/>
              <a:t> </a:t>
            </a:r>
            <a:r>
              <a:rPr lang="fr-FR" sz="2000" dirty="0" err="1" smtClean="0"/>
              <a:t>approach</a:t>
            </a:r>
            <a:r>
              <a:rPr lang="fr-FR" sz="2000" dirty="0" smtClean="0"/>
              <a:t>, the </a:t>
            </a:r>
            <a:r>
              <a:rPr lang="fr-FR" sz="2000" dirty="0" err="1" smtClean="0"/>
              <a:t>learners</a:t>
            </a:r>
            <a:r>
              <a:rPr lang="fr-FR" sz="2000" dirty="0" smtClean="0"/>
              <a:t> are </a:t>
            </a:r>
            <a:r>
              <a:rPr lang="fr-FR" sz="2000" dirty="0" err="1" smtClean="0"/>
              <a:t>exposed</a:t>
            </a:r>
            <a:r>
              <a:rPr lang="fr-FR" sz="2000" dirty="0" smtClean="0"/>
              <a:t> to one set of </a:t>
            </a:r>
            <a:r>
              <a:rPr lang="fr-FR" sz="2000" dirty="0" err="1" smtClean="0"/>
              <a:t>beliefs</a:t>
            </a:r>
            <a:r>
              <a:rPr lang="fr-FR" sz="2000" dirty="0" smtClean="0"/>
              <a:t>, one </a:t>
            </a:r>
            <a:r>
              <a:rPr lang="fr-FR" sz="2000" dirty="0" err="1" smtClean="0"/>
              <a:t>kind</a:t>
            </a:r>
            <a:r>
              <a:rPr lang="fr-FR" sz="2000" dirty="0" smtClean="0"/>
              <a:t> of </a:t>
            </a:r>
            <a:r>
              <a:rPr lang="fr-FR" sz="2000" dirty="0" err="1" smtClean="0"/>
              <a:t>knowledge</a:t>
            </a:r>
            <a:r>
              <a:rPr lang="fr-FR" sz="2000" dirty="0" smtClean="0"/>
              <a:t> and one </a:t>
            </a:r>
            <a:r>
              <a:rPr lang="fr-FR" sz="2000" dirty="0" err="1" smtClean="0"/>
              <a:t>unidimentional</a:t>
            </a:r>
            <a:r>
              <a:rPr lang="fr-FR" sz="2000" dirty="0" smtClean="0"/>
              <a:t> </a:t>
            </a:r>
            <a:r>
              <a:rPr lang="fr-FR" sz="2000" dirty="0" err="1" smtClean="0"/>
              <a:t>experience</a:t>
            </a:r>
            <a:r>
              <a:rPr lang="fr-FR" sz="2000" dirty="0" smtClean="0"/>
              <a:t>. On the </a:t>
            </a:r>
            <a:r>
              <a:rPr lang="fr-FR" sz="2000" dirty="0" err="1" smtClean="0"/>
              <a:t>other</a:t>
            </a:r>
            <a:r>
              <a:rPr lang="fr-FR" sz="2000" dirty="0" smtClean="0"/>
              <a:t> hand, </a:t>
            </a:r>
            <a:r>
              <a:rPr lang="fr-FR" sz="2000" dirty="0" err="1" smtClean="0"/>
              <a:t>when</a:t>
            </a:r>
            <a:r>
              <a:rPr lang="fr-FR" sz="2000" dirty="0" smtClean="0"/>
              <a:t> the center </a:t>
            </a:r>
            <a:r>
              <a:rPr lang="fr-FR" sz="2000" dirty="0" err="1" smtClean="0"/>
              <a:t>is</a:t>
            </a:r>
            <a:r>
              <a:rPr lang="fr-FR" sz="2000" dirty="0" smtClean="0"/>
              <a:t> the </a:t>
            </a:r>
            <a:r>
              <a:rPr lang="fr-FR" sz="2000" dirty="0" err="1" smtClean="0"/>
              <a:t>student</a:t>
            </a:r>
            <a:r>
              <a:rPr lang="fr-FR" sz="2000" dirty="0" smtClean="0"/>
              <a:t>/s, the </a:t>
            </a:r>
            <a:r>
              <a:rPr lang="fr-FR" sz="2000" dirty="0" err="1" smtClean="0"/>
              <a:t>ineraction</a:t>
            </a:r>
            <a:r>
              <a:rPr lang="fr-FR" sz="2000" dirty="0" smtClean="0"/>
              <a:t> patterns are </a:t>
            </a:r>
            <a:r>
              <a:rPr lang="fr-FR" sz="2000" dirty="0" err="1" smtClean="0"/>
              <a:t>widened</a:t>
            </a:r>
            <a:r>
              <a:rPr lang="fr-FR" sz="2000" dirty="0" smtClean="0"/>
              <a:t> and </a:t>
            </a:r>
            <a:r>
              <a:rPr lang="fr-FR" sz="2000" dirty="0" err="1" smtClean="0"/>
              <a:t>students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learn</a:t>
            </a:r>
            <a:r>
              <a:rPr lang="fr-FR" sz="2000" dirty="0" smtClean="0"/>
              <a:t> </a:t>
            </a:r>
            <a:r>
              <a:rPr lang="fr-FR" sz="2000" dirty="0" err="1" smtClean="0"/>
              <a:t>from</a:t>
            </a:r>
            <a:r>
              <a:rPr lang="fr-FR" sz="2000" dirty="0" smtClean="0"/>
              <a:t> the </a:t>
            </a:r>
            <a:r>
              <a:rPr lang="fr-FR" sz="2000" dirty="0" err="1" smtClean="0"/>
              <a:t>teacher</a:t>
            </a:r>
            <a:r>
              <a:rPr lang="fr-FR" sz="2000" dirty="0" smtClean="0"/>
              <a:t>, or </a:t>
            </a:r>
            <a:r>
              <a:rPr lang="fr-FR" sz="2000" dirty="0" err="1" smtClean="0"/>
              <a:t>from</a:t>
            </a:r>
            <a:r>
              <a:rPr lang="fr-FR" sz="2000" dirty="0" smtClean="0"/>
              <a:t> </a:t>
            </a:r>
            <a:r>
              <a:rPr lang="fr-FR" sz="2000" dirty="0" err="1" smtClean="0"/>
              <a:t>each</a:t>
            </a:r>
            <a:r>
              <a:rPr lang="fr-FR" sz="2000" dirty="0" smtClean="0"/>
              <a:t> </a:t>
            </a:r>
            <a:r>
              <a:rPr lang="fr-FR" sz="2000" dirty="0" err="1" smtClean="0"/>
              <a:t>other</a:t>
            </a:r>
            <a:r>
              <a:rPr lang="fr-FR" sz="2000" dirty="0"/>
              <a:t>.</a:t>
            </a:r>
            <a:r>
              <a:rPr lang="fr-FR" sz="2000" dirty="0" smtClean="0"/>
              <a:t> </a:t>
            </a:r>
            <a:r>
              <a:rPr lang="fr-FR" sz="2000" dirty="0" err="1"/>
              <a:t>B</a:t>
            </a:r>
            <a:r>
              <a:rPr lang="fr-FR" sz="2000" dirty="0" err="1" smtClean="0"/>
              <a:t>esides</a:t>
            </a:r>
            <a:r>
              <a:rPr lang="fr-FR" sz="2000" dirty="0" smtClean="0"/>
              <a:t>, </a:t>
            </a:r>
            <a:r>
              <a:rPr lang="fr-FR" sz="2000" dirty="0" smtClean="0"/>
              <a:t>the </a:t>
            </a:r>
            <a:r>
              <a:rPr lang="fr-FR" sz="2000" dirty="0" err="1" smtClean="0"/>
              <a:t>teacher</a:t>
            </a:r>
            <a:r>
              <a:rPr lang="fr-FR" sz="2000" dirty="0" smtClean="0"/>
              <a:t> </a:t>
            </a:r>
            <a:r>
              <a:rPr lang="fr-FR" sz="2000" dirty="0" err="1" smtClean="0"/>
              <a:t>himself</a:t>
            </a:r>
            <a:r>
              <a:rPr lang="fr-FR" sz="2000" dirty="0" smtClean="0"/>
              <a:t>/</a:t>
            </a:r>
            <a:r>
              <a:rPr lang="fr-FR" sz="2000" dirty="0" err="1" smtClean="0"/>
              <a:t>herself</a:t>
            </a:r>
            <a:r>
              <a:rPr lang="fr-FR" sz="2000" dirty="0" smtClean="0"/>
              <a:t> </a:t>
            </a:r>
            <a:r>
              <a:rPr lang="fr-FR" sz="2000" dirty="0" err="1" smtClean="0"/>
              <a:t>becomes</a:t>
            </a:r>
            <a:r>
              <a:rPr lang="fr-FR" sz="2000" dirty="0" smtClean="0"/>
              <a:t> a participant </a:t>
            </a:r>
            <a:r>
              <a:rPr lang="fr-FR" sz="2000" dirty="0" err="1" smtClean="0"/>
              <a:t>who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also</a:t>
            </a:r>
            <a:r>
              <a:rPr lang="fr-FR" sz="2000" dirty="0" smtClean="0"/>
              <a:t> </a:t>
            </a:r>
            <a:r>
              <a:rPr lang="fr-FR" sz="2000" dirty="0" err="1" smtClean="0"/>
              <a:t>learn</a:t>
            </a:r>
            <a:r>
              <a:rPr lang="fr-FR" sz="2000" dirty="0" smtClean="0"/>
              <a:t> </a:t>
            </a:r>
            <a:r>
              <a:rPr lang="fr-FR" sz="2000" dirty="0" err="1" smtClean="0"/>
              <a:t>from</a:t>
            </a:r>
            <a:r>
              <a:rPr lang="fr-FR" sz="2000" dirty="0" smtClean="0"/>
              <a:t> </a:t>
            </a:r>
            <a:r>
              <a:rPr lang="fr-FR" sz="2000" dirty="0" err="1" smtClean="0"/>
              <a:t>students</a:t>
            </a:r>
            <a:r>
              <a:rPr lang="fr-FR" sz="2000" dirty="0" smtClean="0"/>
              <a:t>  as </a:t>
            </a:r>
            <a:r>
              <a:rPr lang="fr-FR" sz="2000" dirty="0" err="1" smtClean="0"/>
              <a:t>everybody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exposed</a:t>
            </a:r>
            <a:r>
              <a:rPr lang="fr-FR" sz="2000" dirty="0" smtClean="0"/>
              <a:t> to </a:t>
            </a:r>
            <a:r>
              <a:rPr lang="fr-FR" sz="2000" dirty="0" err="1" smtClean="0"/>
              <a:t>each</a:t>
            </a:r>
            <a:r>
              <a:rPr lang="fr-FR" sz="2000" dirty="0" smtClean="0"/>
              <a:t> </a:t>
            </a:r>
            <a:r>
              <a:rPr lang="fr-FR" sz="2000" dirty="0" err="1" smtClean="0"/>
              <a:t>other’s</a:t>
            </a:r>
            <a:r>
              <a:rPr lang="fr-FR" sz="2000" dirty="0" smtClean="0"/>
              <a:t> </a:t>
            </a:r>
            <a:r>
              <a:rPr lang="fr-FR" sz="2000" dirty="0" err="1" smtClean="0"/>
              <a:t>knowledge</a:t>
            </a:r>
            <a:r>
              <a:rPr lang="fr-FR" sz="2000" dirty="0" smtClean="0"/>
              <a:t>, </a:t>
            </a:r>
            <a:r>
              <a:rPr lang="fr-FR" sz="2000" dirty="0" err="1" smtClean="0"/>
              <a:t>beliefs</a:t>
            </a:r>
            <a:r>
              <a:rPr lang="fr-FR" sz="2000" dirty="0" smtClean="0"/>
              <a:t> and </a:t>
            </a:r>
            <a:r>
              <a:rPr lang="fr-FR" sz="2000" dirty="0" err="1" smtClean="0"/>
              <a:t>experiences</a:t>
            </a:r>
            <a:r>
              <a:rPr lang="fr-FR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Groupings and </a:t>
            </a:r>
            <a:r>
              <a:rPr lang="en-US" b="1" dirty="0" err="1" smtClean="0"/>
              <a:t>ineraction</a:t>
            </a:r>
            <a:r>
              <a:rPr lang="en-US" b="1" dirty="0" smtClean="0"/>
              <a:t> patterns 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fr-FR" sz="4400" dirty="0" err="1" smtClean="0"/>
              <a:t>Learner</a:t>
            </a:r>
            <a:r>
              <a:rPr lang="fr-FR" sz="4400" dirty="0" smtClean="0"/>
              <a:t> </a:t>
            </a:r>
            <a:r>
              <a:rPr lang="fr-FR" sz="4400" dirty="0" err="1" smtClean="0"/>
              <a:t>centeredness</a:t>
            </a:r>
            <a:r>
              <a:rPr lang="fr-FR" sz="4400" dirty="0" smtClean="0"/>
              <a:t> </a:t>
            </a:r>
            <a:r>
              <a:rPr lang="fr-FR" sz="4400" dirty="0" err="1" smtClean="0"/>
              <a:t>presupposes</a:t>
            </a:r>
            <a:r>
              <a:rPr lang="fr-FR" sz="4400" dirty="0" smtClean="0"/>
              <a:t> interactions </a:t>
            </a:r>
            <a:r>
              <a:rPr lang="fr-FR" sz="4400" dirty="0" err="1" smtClean="0"/>
              <a:t>between</a:t>
            </a:r>
            <a:r>
              <a:rPr lang="fr-FR" sz="4400" dirty="0" smtClean="0"/>
              <a:t> </a:t>
            </a:r>
            <a:r>
              <a:rPr lang="fr-FR" sz="4400" dirty="0" err="1" smtClean="0"/>
              <a:t>teacher</a:t>
            </a:r>
            <a:r>
              <a:rPr lang="fr-FR" sz="4400" dirty="0" smtClean="0"/>
              <a:t> and </a:t>
            </a:r>
            <a:r>
              <a:rPr lang="fr-FR" sz="4400" dirty="0" err="1" smtClean="0"/>
              <a:t>students</a:t>
            </a:r>
            <a:r>
              <a:rPr lang="fr-FR" sz="4400" dirty="0" smtClean="0"/>
              <a:t> and interactions </a:t>
            </a:r>
            <a:r>
              <a:rPr lang="fr-FR" sz="4400" dirty="0" err="1" smtClean="0"/>
              <a:t>among</a:t>
            </a:r>
            <a:r>
              <a:rPr lang="fr-FR" sz="4400" dirty="0" smtClean="0"/>
              <a:t> </a:t>
            </a:r>
            <a:r>
              <a:rPr lang="fr-FR" sz="4400" dirty="0" err="1" smtClean="0"/>
              <a:t>students</a:t>
            </a:r>
            <a:r>
              <a:rPr lang="fr-FR" sz="4400" dirty="0" smtClean="0"/>
              <a:t> </a:t>
            </a:r>
            <a:r>
              <a:rPr lang="fr-FR" sz="4400" dirty="0" err="1" smtClean="0"/>
              <a:t>themselves</a:t>
            </a:r>
            <a:r>
              <a:rPr lang="fr-FR" sz="4400" dirty="0" smtClean="0"/>
              <a:t>. 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/>
              <a:t>Interaction patterns</a:t>
            </a:r>
            <a:endParaRPr lang="en-US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IRF: one of the </a:t>
            </a:r>
            <a:r>
              <a:rPr lang="fr-FR" dirty="0" err="1" smtClean="0"/>
              <a:t>most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</a:t>
            </a:r>
          </a:p>
          <a:p>
            <a:r>
              <a:rPr lang="fr-FR" dirty="0" smtClean="0"/>
              <a:t>I: initiation </a:t>
            </a:r>
          </a:p>
          <a:p>
            <a:r>
              <a:rPr lang="fr-FR" dirty="0" smtClean="0"/>
              <a:t>R: </a:t>
            </a:r>
            <a:r>
              <a:rPr lang="fr-FR" dirty="0" err="1" smtClean="0"/>
              <a:t>response</a:t>
            </a:r>
            <a:endParaRPr lang="fr-FR" dirty="0" smtClean="0"/>
          </a:p>
          <a:p>
            <a:r>
              <a:rPr lang="fr-FR" dirty="0" smtClean="0"/>
              <a:t>F: feedback </a:t>
            </a:r>
          </a:p>
          <a:p>
            <a:pPr>
              <a:buNone/>
            </a:pPr>
            <a:r>
              <a:rPr lang="fr-FR" dirty="0" smtClean="0"/>
              <a:t>The </a:t>
            </a:r>
            <a:r>
              <a:rPr lang="fr-FR" dirty="0" err="1" smtClean="0"/>
              <a:t>teacher</a:t>
            </a:r>
            <a:r>
              <a:rPr lang="fr-FR" dirty="0" smtClean="0"/>
              <a:t> </a:t>
            </a:r>
            <a:r>
              <a:rPr lang="fr-FR" dirty="0" err="1" smtClean="0"/>
              <a:t>starts</a:t>
            </a:r>
            <a:r>
              <a:rPr lang="fr-FR" dirty="0" smtClean="0"/>
              <a:t> by </a:t>
            </a:r>
            <a:r>
              <a:rPr lang="fr-FR" dirty="0" err="1" smtClean="0"/>
              <a:t>asking</a:t>
            </a:r>
            <a:r>
              <a:rPr lang="fr-FR" dirty="0" smtClean="0"/>
              <a:t> a question, a </a:t>
            </a:r>
            <a:r>
              <a:rPr lang="fr-FR" dirty="0" err="1" smtClean="0"/>
              <a:t>student</a:t>
            </a:r>
            <a:r>
              <a:rPr lang="fr-FR" dirty="0" smtClean="0"/>
              <a:t> </a:t>
            </a:r>
            <a:r>
              <a:rPr lang="fr-FR" dirty="0" err="1" smtClean="0"/>
              <a:t>responds</a:t>
            </a:r>
            <a:r>
              <a:rPr lang="fr-FR" dirty="0" smtClean="0"/>
              <a:t>, the </a:t>
            </a:r>
            <a:r>
              <a:rPr lang="fr-FR" dirty="0" err="1" smtClean="0"/>
              <a:t>teacher</a:t>
            </a:r>
            <a:r>
              <a:rPr lang="fr-FR" dirty="0" smtClean="0"/>
              <a:t> </a:t>
            </a:r>
            <a:r>
              <a:rPr lang="fr-FR" dirty="0" err="1" smtClean="0"/>
              <a:t>provides</a:t>
            </a:r>
            <a:r>
              <a:rPr lang="fr-FR" dirty="0" smtClean="0"/>
              <a:t> feedback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 dirty="0" smtClean="0"/>
              <a:t>Interaction patterns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TT = here the teacher is very active, the students only basically receptive </a:t>
            </a:r>
          </a:p>
          <a:p>
            <a:r>
              <a:rPr lang="en-US" dirty="0" smtClean="0"/>
              <a:t>T   =Teacher is still active, students are mainly receptive </a:t>
            </a:r>
          </a:p>
          <a:p>
            <a:r>
              <a:rPr lang="en-US" dirty="0" smtClean="0"/>
              <a:t>TS =Teacher and students fairly equally active S   =Students active, teacher mainly receptive SS =Students very active, teacher only receptive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fr-FR" dirty="0" err="1" smtClean="0"/>
              <a:t>Further</a:t>
            </a:r>
            <a:r>
              <a:rPr lang="fr-FR" dirty="0" smtClean="0"/>
              <a:t> </a:t>
            </a:r>
            <a:r>
              <a:rPr lang="fr-FR" dirty="0" err="1" smtClean="0"/>
              <a:t>reading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You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provided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a </a:t>
            </a:r>
            <a:r>
              <a:rPr lang="fr-FR" dirty="0" err="1" smtClean="0"/>
              <a:t>piece</a:t>
            </a:r>
            <a:r>
              <a:rPr lang="fr-FR" dirty="0" smtClean="0"/>
              <a:t> of </a:t>
            </a:r>
            <a:r>
              <a:rPr lang="fr-FR" dirty="0" err="1" smtClean="0"/>
              <a:t>reading</a:t>
            </a:r>
            <a:r>
              <a:rPr lang="fr-FR" dirty="0" smtClean="0"/>
              <a:t> on patterns of interactions to have a </a:t>
            </a:r>
            <a:r>
              <a:rPr lang="fr-FR" dirty="0" err="1" smtClean="0"/>
              <a:t>clearer</a:t>
            </a:r>
            <a:r>
              <a:rPr lang="fr-FR" dirty="0" smtClean="0"/>
              <a:t> </a:t>
            </a:r>
            <a:r>
              <a:rPr lang="fr-FR" dirty="0" err="1" smtClean="0"/>
              <a:t>idea</a:t>
            </a:r>
            <a:r>
              <a:rPr lang="fr-FR" dirty="0" smtClean="0"/>
              <a:t> of how </a:t>
            </a:r>
            <a:r>
              <a:rPr lang="fr-FR" dirty="0" err="1" smtClean="0"/>
              <a:t>they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and </a:t>
            </a:r>
            <a:r>
              <a:rPr lang="fr-FR" dirty="0" err="1" smtClean="0"/>
              <a:t>kind</a:t>
            </a:r>
            <a:r>
              <a:rPr lang="fr-FR" dirty="0" smtClean="0"/>
              <a:t> of </a:t>
            </a:r>
            <a:r>
              <a:rPr lang="fr-FR" dirty="0" err="1" smtClean="0"/>
              <a:t>activities</a:t>
            </a:r>
            <a:r>
              <a:rPr lang="fr-FR" dirty="0" smtClean="0"/>
              <a:t> </a:t>
            </a:r>
            <a:r>
              <a:rPr lang="fr-FR" dirty="0" err="1"/>
              <a:t>y</a:t>
            </a:r>
            <a:r>
              <a:rPr lang="fr-FR" dirty="0" err="1" smtClean="0"/>
              <a:t>ou</a:t>
            </a:r>
            <a:r>
              <a:rPr lang="fr-FR" dirty="0" smtClean="0"/>
              <a:t> </a:t>
            </a:r>
            <a:r>
              <a:rPr lang="fr-FR" dirty="0" err="1" smtClean="0"/>
              <a:t>might</a:t>
            </a:r>
            <a:r>
              <a:rPr lang="fr-FR" dirty="0" smtClean="0"/>
              <a:t> </a:t>
            </a:r>
            <a:r>
              <a:rPr lang="fr-FR" dirty="0" err="1" smtClean="0"/>
              <a:t>implement</a:t>
            </a:r>
            <a:r>
              <a:rPr lang="fr-FR" dirty="0" smtClean="0"/>
              <a:t> in </a:t>
            </a:r>
            <a:r>
              <a:rPr lang="fr-FR" dirty="0" err="1" smtClean="0"/>
              <a:t>each</a:t>
            </a:r>
            <a:r>
              <a:rPr lang="fr-FR" dirty="0" smtClean="0"/>
              <a:t> pattern. 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426</Words>
  <Application>Microsoft Office PowerPoint</Application>
  <PresentationFormat>Affichage à l'écran (4:3)</PresentationFormat>
  <Paragraphs>43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Managing a teaching-learning situation </vt:lpstr>
      <vt:lpstr>Learning outcomes </vt:lpstr>
      <vt:lpstr>A teacher-centered approach?  </vt:lpstr>
      <vt:lpstr>Direct instruction</vt:lpstr>
      <vt:lpstr>Diapositive 5</vt:lpstr>
      <vt:lpstr>the progressivist revolution</vt:lpstr>
      <vt:lpstr>The amount of  learning is believed to be intimately related to the way used in instruction as the following pyramid demonstrates </vt:lpstr>
      <vt:lpstr>Diapositive 8</vt:lpstr>
      <vt:lpstr>Groupings and ineraction patterns </vt:lpstr>
      <vt:lpstr>Interaction patterns</vt:lpstr>
      <vt:lpstr>Interaction patterns</vt:lpstr>
      <vt:lpstr>Further reading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a teaching-learning situation </dc:title>
  <dc:creator>NoteBook</dc:creator>
  <cp:lastModifiedBy>NoteBook</cp:lastModifiedBy>
  <cp:revision>26</cp:revision>
  <dcterms:created xsi:type="dcterms:W3CDTF">2020-05-04T13:18:34Z</dcterms:created>
  <dcterms:modified xsi:type="dcterms:W3CDTF">2020-05-04T15:44:40Z</dcterms:modified>
</cp:coreProperties>
</file>